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948" r:id="rId5"/>
    <p:sldMasterId id="2147483802" r:id="rId6"/>
    <p:sldMasterId id="2147483873" r:id="rId7"/>
  </p:sldMasterIdLst>
  <p:notesMasterIdLst>
    <p:notesMasterId r:id="rId42"/>
  </p:notesMasterIdLst>
  <p:handoutMasterIdLst>
    <p:handoutMasterId r:id="rId43"/>
  </p:handoutMasterIdLst>
  <p:sldIdLst>
    <p:sldId id="366" r:id="rId8"/>
    <p:sldId id="379" r:id="rId9"/>
    <p:sldId id="369" r:id="rId10"/>
    <p:sldId id="389" r:id="rId11"/>
    <p:sldId id="295" r:id="rId12"/>
    <p:sldId id="390" r:id="rId13"/>
    <p:sldId id="388" r:id="rId14"/>
    <p:sldId id="386" r:id="rId15"/>
    <p:sldId id="387" r:id="rId16"/>
    <p:sldId id="378" r:id="rId17"/>
    <p:sldId id="385" r:id="rId18"/>
    <p:sldId id="380" r:id="rId19"/>
    <p:sldId id="374" r:id="rId20"/>
    <p:sldId id="372" r:id="rId21"/>
    <p:sldId id="371" r:id="rId22"/>
    <p:sldId id="2802" r:id="rId23"/>
    <p:sldId id="288" r:id="rId24"/>
    <p:sldId id="393" r:id="rId25"/>
    <p:sldId id="356" r:id="rId26"/>
    <p:sldId id="357" r:id="rId27"/>
    <p:sldId id="362" r:id="rId28"/>
    <p:sldId id="361" r:id="rId29"/>
    <p:sldId id="383" r:id="rId30"/>
    <p:sldId id="365" r:id="rId31"/>
    <p:sldId id="367" r:id="rId32"/>
    <p:sldId id="289" r:id="rId33"/>
    <p:sldId id="370" r:id="rId34"/>
    <p:sldId id="351" r:id="rId35"/>
    <p:sldId id="352" r:id="rId36"/>
    <p:sldId id="384" r:id="rId37"/>
    <p:sldId id="382" r:id="rId38"/>
    <p:sldId id="342" r:id="rId39"/>
    <p:sldId id="381" r:id="rId40"/>
    <p:sldId id="392" r:id="rId4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Tekijä"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42"/>
    <a:srgbClr val="BFE6F3"/>
    <a:srgbClr val="FEF6CF"/>
    <a:srgbClr val="E5F5BF"/>
    <a:srgbClr val="404040"/>
    <a:srgbClr val="C0C0C0"/>
    <a:srgbClr val="808080"/>
    <a:srgbClr val="FFFCC0"/>
    <a:srgbClr val="000000"/>
    <a:srgbClr val="FFF8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 autoAdjust="0"/>
    <p:restoredTop sz="92480" autoAdjust="0"/>
  </p:normalViewPr>
  <p:slideViewPr>
    <p:cSldViewPr snapToGrid="0" snapToObjects="1" showGuides="1">
      <p:cViewPr varScale="1">
        <p:scale>
          <a:sx n="74" d="100"/>
          <a:sy n="74" d="100"/>
        </p:scale>
        <p:origin x="1326" y="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8" d="100"/>
          <a:sy n="128" d="100"/>
        </p:scale>
        <p:origin x="500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40C72-8468-41BF-BACD-690334167A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i-FI"/>
        </a:p>
      </dgm:t>
    </dgm:pt>
    <dgm:pt modelId="{9E58DB3D-23AA-4909-8539-6597A617E268}">
      <dgm:prSet phldrT="[Teksti]" custT="1"/>
      <dgm:spPr>
        <a:solidFill>
          <a:srgbClr val="0070C0"/>
        </a:solidFill>
        <a:ln>
          <a:solidFill>
            <a:schemeClr val="accent2">
              <a:lumMod val="40000"/>
              <a:lumOff val="60000"/>
            </a:schemeClr>
          </a:solidFill>
        </a:ln>
      </dgm:spPr>
      <dgm:t>
        <a:bodyPr/>
        <a:lstStyle/>
        <a:p>
          <a:r>
            <a:rPr lang="fi-FI" sz="1400" dirty="0">
              <a:solidFill>
                <a:schemeClr val="accent5"/>
              </a:solidFill>
            </a:rPr>
            <a:t>2021</a:t>
          </a:r>
        </a:p>
      </dgm:t>
    </dgm:pt>
    <dgm:pt modelId="{89B97F55-28B9-4D50-BA1B-83009658C729}" type="parTrans" cxnId="{B2CC12C3-D7C7-4C0D-B54B-74C5C62A7BDF}">
      <dgm:prSet/>
      <dgm:spPr/>
      <dgm:t>
        <a:bodyPr/>
        <a:lstStyle/>
        <a:p>
          <a:endParaRPr lang="fi-FI" sz="1600">
            <a:solidFill>
              <a:schemeClr val="bg1"/>
            </a:solidFill>
          </a:endParaRPr>
        </a:p>
      </dgm:t>
    </dgm:pt>
    <dgm:pt modelId="{AC98ECD3-2E22-4D37-A5CA-FAC5791E400A}" type="sibTrans" cxnId="{B2CC12C3-D7C7-4C0D-B54B-74C5C62A7BDF}">
      <dgm:prSet/>
      <dgm:spPr/>
      <dgm:t>
        <a:bodyPr/>
        <a:lstStyle/>
        <a:p>
          <a:endParaRPr lang="fi-FI" sz="1600">
            <a:solidFill>
              <a:schemeClr val="bg1"/>
            </a:solidFill>
          </a:endParaRPr>
        </a:p>
      </dgm:t>
    </dgm:pt>
    <dgm:pt modelId="{2E6DAB04-2B3F-4C42-B71C-B851E89BCD63}">
      <dgm:prSet phldrT="[Teksti]"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rPr>
            <a:t>3.7. Markkinoille saattamisen kieltäminen (kieltotuotteet)</a:t>
          </a:r>
        </a:p>
      </dgm:t>
    </dgm:pt>
    <dgm:pt modelId="{04980C30-E6D9-47A5-9B28-08CC526E0295}" type="parTrans" cxnId="{E22EC495-CD57-49E7-8744-4614D217E60F}">
      <dgm:prSet/>
      <dgm:spPr/>
      <dgm:t>
        <a:bodyPr/>
        <a:lstStyle/>
        <a:p>
          <a:endParaRPr lang="fi-FI" sz="1600">
            <a:solidFill>
              <a:schemeClr val="bg1"/>
            </a:solidFill>
          </a:endParaRPr>
        </a:p>
      </dgm:t>
    </dgm:pt>
    <dgm:pt modelId="{B3E69E3F-6D91-4909-87DA-1F0B69116BF4}" type="sibTrans" cxnId="{E22EC495-CD57-49E7-8744-4614D217E60F}">
      <dgm:prSet/>
      <dgm:spPr/>
      <dgm:t>
        <a:bodyPr/>
        <a:lstStyle/>
        <a:p>
          <a:endParaRPr lang="fi-FI" sz="1600">
            <a:solidFill>
              <a:schemeClr val="bg1"/>
            </a:solidFill>
          </a:endParaRPr>
        </a:p>
      </dgm:t>
    </dgm:pt>
    <dgm:pt modelId="{96F072E8-6FFA-471F-9097-0E8994541F1E}">
      <dgm:prSet phldrT="[Teksti]" custT="1"/>
      <dgm:spPr>
        <a:solidFill>
          <a:srgbClr val="0070C0"/>
        </a:solidFill>
        <a:ln w="12700" cap="flat" cmpd="sng" algn="ctr">
          <a:solidFill>
            <a:schemeClr val="accent2">
              <a:lumMod val="40000"/>
              <a:lumOff val="60000"/>
            </a:schemeClr>
          </a:solidFill>
          <a:prstDash val="solid"/>
          <a:miter lim="800000"/>
        </a:ln>
        <a:effectLst/>
      </dgm:spPr>
      <dgm:t>
        <a:bodyPr spcFirstLastPara="0" vert="horz" wrap="square" lIns="12700" tIns="12700" rIns="12700" bIns="12700" numCol="1" spcCol="1270" anchor="ctr" anchorCtr="0"/>
        <a:lstStyle/>
        <a:p>
          <a:r>
            <a:rPr lang="fi-FI" sz="1400" kern="1200" dirty="0">
              <a:solidFill>
                <a:schemeClr val="accent5"/>
              </a:solidFill>
              <a:latin typeface="Arial" panose="020B0604020202020204"/>
              <a:ea typeface="+mn-ea"/>
              <a:cs typeface="+mn-cs"/>
            </a:rPr>
            <a:t>2023</a:t>
          </a:r>
        </a:p>
      </dgm:t>
    </dgm:pt>
    <dgm:pt modelId="{747CED14-5B13-4964-811C-2E88A89CED3B}" type="parTrans" cxnId="{534AEE42-5666-4674-8226-2A76EFAF21BE}">
      <dgm:prSet/>
      <dgm:spPr/>
      <dgm:t>
        <a:bodyPr/>
        <a:lstStyle/>
        <a:p>
          <a:endParaRPr lang="fi-FI" sz="1600">
            <a:solidFill>
              <a:schemeClr val="bg1"/>
            </a:solidFill>
          </a:endParaRPr>
        </a:p>
      </dgm:t>
    </dgm:pt>
    <dgm:pt modelId="{B355BE5A-5BF9-46B7-ACA9-1EEF36C8E297}" type="sibTrans" cxnId="{534AEE42-5666-4674-8226-2A76EFAF21BE}">
      <dgm:prSet/>
      <dgm:spPr/>
      <dgm:t>
        <a:bodyPr/>
        <a:lstStyle/>
        <a:p>
          <a:endParaRPr lang="fi-FI" sz="1600">
            <a:solidFill>
              <a:schemeClr val="bg1"/>
            </a:solidFill>
          </a:endParaRPr>
        </a:p>
      </dgm:t>
    </dgm:pt>
    <dgm:pt modelId="{DA728516-9938-4113-BD72-45BE4FAA3FB0}">
      <dgm:prSet phldrT="[Teksti]"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pPr marL="171450" lvl="1" indent="-171450" algn="l" defTabSz="711200">
            <a:lnSpc>
              <a:spcPct val="90000"/>
            </a:lnSpc>
            <a:spcBef>
              <a:spcPct val="0"/>
            </a:spcBef>
            <a:spcAft>
              <a:spcPct val="15000"/>
            </a:spcAft>
            <a:buChar char="•"/>
          </a:pPr>
          <a:r>
            <a:rPr lang="fi-FI" sz="1600" kern="1200" dirty="0">
              <a:solidFill>
                <a:schemeClr val="bg1"/>
              </a:solidFill>
              <a:latin typeface="Calibri" panose="020F0502020204030204"/>
              <a:ea typeface="+mn-ea"/>
              <a:cs typeface="+mn-cs"/>
            </a:rPr>
            <a:t>5.1. </a:t>
          </a:r>
          <a:r>
            <a:rPr lang="fi-FI" sz="1600" b="1" kern="1200" dirty="0">
              <a:solidFill>
                <a:schemeClr val="bg1"/>
              </a:solidFill>
              <a:latin typeface="Calibri" panose="020F0502020204030204"/>
              <a:ea typeface="+mn-ea"/>
              <a:cs typeface="+mn-cs"/>
            </a:rPr>
            <a:t>Laajennettu tuottajan vastuu </a:t>
          </a:r>
          <a:r>
            <a:rPr lang="fi-FI" sz="1600" kern="1200" dirty="0">
              <a:solidFill>
                <a:schemeClr val="bg1"/>
              </a:solidFill>
              <a:latin typeface="Calibri" panose="020F0502020204030204"/>
              <a:ea typeface="+mn-ea"/>
              <a:cs typeface="+mn-cs"/>
            </a:rPr>
            <a:t>(julkisten alueiden siivouksesta ja roskien keruusta aiheutuvat kustannukset): pakkaukset ja tupakkatuotteet</a:t>
          </a:r>
        </a:p>
      </dgm:t>
    </dgm:pt>
    <dgm:pt modelId="{0F1EE236-DA67-4818-96B0-B652214D35D7}" type="parTrans" cxnId="{4D4F9844-5CCF-4B05-9E9A-0D3866311984}">
      <dgm:prSet/>
      <dgm:spPr/>
      <dgm:t>
        <a:bodyPr/>
        <a:lstStyle/>
        <a:p>
          <a:endParaRPr lang="fi-FI" sz="1600">
            <a:solidFill>
              <a:schemeClr val="bg1"/>
            </a:solidFill>
          </a:endParaRPr>
        </a:p>
      </dgm:t>
    </dgm:pt>
    <dgm:pt modelId="{72D7DAE2-656B-45A6-9B8E-C6A82789C4D0}" type="sibTrans" cxnId="{4D4F9844-5CCF-4B05-9E9A-0D3866311984}">
      <dgm:prSet/>
      <dgm:spPr/>
      <dgm:t>
        <a:bodyPr/>
        <a:lstStyle/>
        <a:p>
          <a:endParaRPr lang="fi-FI" sz="1600">
            <a:solidFill>
              <a:schemeClr val="bg1"/>
            </a:solidFill>
          </a:endParaRPr>
        </a:p>
      </dgm:t>
    </dgm:pt>
    <dgm:pt modelId="{50C79372-DA98-40BD-88DE-49AD09257658}">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2024</a:t>
          </a:r>
        </a:p>
      </dgm:t>
    </dgm:pt>
    <dgm:pt modelId="{BC1E7ECE-C0B2-4667-BE36-E331133D40CC}" type="parTrans" cxnId="{BEEB6CD8-1DDA-4ACA-ACE4-E81A6ED6118D}">
      <dgm:prSet/>
      <dgm:spPr/>
      <dgm:t>
        <a:bodyPr/>
        <a:lstStyle/>
        <a:p>
          <a:endParaRPr lang="fi-FI" sz="1600">
            <a:solidFill>
              <a:schemeClr val="bg1"/>
            </a:solidFill>
          </a:endParaRPr>
        </a:p>
      </dgm:t>
    </dgm:pt>
    <dgm:pt modelId="{35338E9F-E679-4B8D-B396-4F15DE54A5FA}" type="sibTrans" cxnId="{BEEB6CD8-1DDA-4ACA-ACE4-E81A6ED6118D}">
      <dgm:prSet/>
      <dgm:spPr/>
      <dgm:t>
        <a:bodyPr/>
        <a:lstStyle/>
        <a:p>
          <a:endParaRPr lang="fi-FI" sz="1600">
            <a:solidFill>
              <a:schemeClr val="bg1"/>
            </a:solidFill>
          </a:endParaRPr>
        </a:p>
      </dgm:t>
    </dgm:pt>
    <dgm:pt modelId="{DCF1A468-747E-4B67-840A-42CD8705A530}">
      <dgm:prSet phldrT="[Teksti]" custT="1"/>
      <dgm:spPr>
        <a:solidFill>
          <a:schemeClr val="accent2">
            <a:lumMod val="20000"/>
            <a:lumOff val="80000"/>
            <a:alpha val="90000"/>
          </a:schemeClr>
        </a:solidFill>
        <a:ln>
          <a:solidFill>
            <a:schemeClr val="accent2">
              <a:lumMod val="40000"/>
              <a:lumOff val="60000"/>
            </a:schemeClr>
          </a:solidFill>
        </a:ln>
      </dgm:spPr>
      <dgm:t>
        <a:bodyPr/>
        <a:lstStyle/>
        <a:p>
          <a:r>
            <a:rPr lang="fi-FI" sz="1600" dirty="0">
              <a:solidFill>
                <a:schemeClr val="bg1"/>
              </a:solidFill>
            </a:rPr>
            <a:t>Tuotevaatimukset (juomapulloissa kierrätettyä muovia min 30 %)</a:t>
          </a:r>
        </a:p>
      </dgm:t>
    </dgm:pt>
    <dgm:pt modelId="{3710A916-9A8D-4F8D-8324-595D7985BA13}" type="parTrans" cxnId="{4279AB47-842A-4A58-B3E8-CBB9D47F81FA}">
      <dgm:prSet/>
      <dgm:spPr/>
      <dgm:t>
        <a:bodyPr/>
        <a:lstStyle/>
        <a:p>
          <a:endParaRPr lang="fi-FI" sz="1600">
            <a:solidFill>
              <a:schemeClr val="bg1"/>
            </a:solidFill>
          </a:endParaRPr>
        </a:p>
      </dgm:t>
    </dgm:pt>
    <dgm:pt modelId="{751ED076-A485-49BE-9EDB-917C4D03DD9C}" type="sibTrans" cxnId="{4279AB47-842A-4A58-B3E8-CBB9D47F81FA}">
      <dgm:prSet/>
      <dgm:spPr/>
      <dgm:t>
        <a:bodyPr/>
        <a:lstStyle/>
        <a:p>
          <a:endParaRPr lang="fi-FI" sz="1600">
            <a:solidFill>
              <a:schemeClr val="bg1"/>
            </a:solidFill>
          </a:endParaRPr>
        </a:p>
      </dgm:t>
    </dgm:pt>
    <dgm:pt modelId="{1598FC9C-7592-4879-9E62-49CDF6CF23D0}">
      <dgm:prSet phldrT="[Teksti]" custT="1"/>
      <dgm:spPr>
        <a:solidFill>
          <a:srgbClr val="0070C0"/>
        </a:solidFill>
        <a:ln>
          <a:solidFill>
            <a:schemeClr val="accent2">
              <a:lumMod val="40000"/>
              <a:lumOff val="60000"/>
            </a:schemeClr>
          </a:solidFill>
        </a:ln>
      </dgm:spPr>
      <dgm:t>
        <a:bodyPr/>
        <a:lstStyle/>
        <a:p>
          <a:r>
            <a:rPr lang="fi-FI" sz="1400" dirty="0">
              <a:solidFill>
                <a:schemeClr val="accent5"/>
              </a:solidFill>
            </a:rPr>
            <a:t>2025</a:t>
          </a:r>
        </a:p>
      </dgm:t>
    </dgm:pt>
    <dgm:pt modelId="{631FD3A8-8DA9-4BA0-A254-2507D4BB0B78}" type="parTrans" cxnId="{1D446C29-EF2A-4394-B00A-27D5B2650CCE}">
      <dgm:prSet/>
      <dgm:spPr/>
      <dgm:t>
        <a:bodyPr/>
        <a:lstStyle/>
        <a:p>
          <a:endParaRPr lang="fi-FI" sz="1600">
            <a:solidFill>
              <a:schemeClr val="bg1"/>
            </a:solidFill>
          </a:endParaRPr>
        </a:p>
      </dgm:t>
    </dgm:pt>
    <dgm:pt modelId="{3BB645E9-CF30-4978-BAA1-8E08AE5E2C6F}" type="sibTrans" cxnId="{1D446C29-EF2A-4394-B00A-27D5B2650CCE}">
      <dgm:prSet/>
      <dgm:spPr/>
      <dgm:t>
        <a:bodyPr/>
        <a:lstStyle/>
        <a:p>
          <a:endParaRPr lang="fi-FI" sz="1600">
            <a:solidFill>
              <a:schemeClr val="bg1"/>
            </a:solidFill>
          </a:endParaRPr>
        </a:p>
      </dgm:t>
    </dgm:pt>
    <dgm:pt modelId="{8A6F5703-91D1-462E-8121-B0F0BECCE1D0}">
      <dgm:prSet phldrT="[Teksti]" custT="1"/>
      <dgm:spPr>
        <a:solidFill>
          <a:srgbClr val="0070C0"/>
        </a:solidFill>
        <a:ln w="12700" cap="flat" cmpd="sng" algn="ctr">
          <a:solidFill>
            <a:schemeClr val="accent2">
              <a:lumMod val="40000"/>
              <a:lumOff val="60000"/>
            </a:schemeClr>
          </a:solidFill>
          <a:prstDash val="solid"/>
          <a:miter lim="800000"/>
        </a:ln>
        <a:effectLst/>
      </dgm:spPr>
      <dgm:t>
        <a:bodyPr spcFirstLastPara="0" vert="horz" wrap="square" lIns="12700" tIns="12700" rIns="12700" bIns="12700" numCol="1" spcCol="1270" anchor="ctr" anchorCtr="0"/>
        <a:lstStyle/>
        <a:p>
          <a:r>
            <a:rPr lang="fi-FI" sz="1400" kern="1200" dirty="0">
              <a:solidFill>
                <a:schemeClr val="accent5"/>
              </a:solidFill>
              <a:latin typeface="Arial" panose="020B0604020202020204"/>
              <a:ea typeface="+mn-ea"/>
              <a:cs typeface="+mn-cs"/>
            </a:rPr>
            <a:t>2026</a:t>
          </a:r>
        </a:p>
      </dgm:t>
    </dgm:pt>
    <dgm:pt modelId="{758DFC18-477D-4B9D-A34D-DE60A711C653}" type="parTrans" cxnId="{15213C10-006E-436D-A18E-10A575FB057B}">
      <dgm:prSet/>
      <dgm:spPr/>
      <dgm:t>
        <a:bodyPr/>
        <a:lstStyle/>
        <a:p>
          <a:endParaRPr lang="fi-FI" sz="1600">
            <a:solidFill>
              <a:schemeClr val="bg1"/>
            </a:solidFill>
          </a:endParaRPr>
        </a:p>
      </dgm:t>
    </dgm:pt>
    <dgm:pt modelId="{E93BD6ED-8F9F-4887-A38F-4A2A8411F1B1}" type="sibTrans" cxnId="{15213C10-006E-436D-A18E-10A575FB057B}">
      <dgm:prSet/>
      <dgm:spPr/>
      <dgm:t>
        <a:bodyPr/>
        <a:lstStyle/>
        <a:p>
          <a:endParaRPr lang="fi-FI" sz="1600">
            <a:solidFill>
              <a:schemeClr val="bg1"/>
            </a:solidFill>
          </a:endParaRPr>
        </a:p>
      </dgm:t>
    </dgm:pt>
    <dgm:pt modelId="{940D74F2-8D2F-4FF3-A2FD-CD0CBF2FADD5}">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2029</a:t>
          </a:r>
        </a:p>
      </dgm:t>
    </dgm:pt>
    <dgm:pt modelId="{4CF04C98-B970-4F36-9F38-68590D9E5DBE}" type="parTrans" cxnId="{1DADE476-2EE9-4BE5-AF58-55B6D1631287}">
      <dgm:prSet/>
      <dgm:spPr/>
      <dgm:t>
        <a:bodyPr/>
        <a:lstStyle/>
        <a:p>
          <a:endParaRPr lang="fi-FI" sz="1600">
            <a:solidFill>
              <a:schemeClr val="bg1"/>
            </a:solidFill>
          </a:endParaRPr>
        </a:p>
      </dgm:t>
    </dgm:pt>
    <dgm:pt modelId="{4C53B774-373F-4D10-8D41-E3FD695CE10F}" type="sibTrans" cxnId="{1DADE476-2EE9-4BE5-AF58-55B6D1631287}">
      <dgm:prSet/>
      <dgm:spPr/>
      <dgm:t>
        <a:bodyPr/>
        <a:lstStyle/>
        <a:p>
          <a:endParaRPr lang="fi-FI" sz="1600">
            <a:solidFill>
              <a:schemeClr val="bg1"/>
            </a:solidFill>
          </a:endParaRPr>
        </a:p>
      </dgm:t>
    </dgm:pt>
    <dgm:pt modelId="{2AC2DEFF-4515-45DD-9623-E0CF55C804D4}">
      <dgm:prSet phldrT="[Teksti]" custT="1"/>
      <dgm:spPr>
        <a:solidFill>
          <a:srgbClr val="0070C0"/>
        </a:solidFill>
        <a:ln>
          <a:solidFill>
            <a:schemeClr val="accent2">
              <a:lumMod val="40000"/>
              <a:lumOff val="60000"/>
            </a:schemeClr>
          </a:solidFill>
        </a:ln>
      </dgm:spPr>
      <dgm:t>
        <a:bodyPr/>
        <a:lstStyle/>
        <a:p>
          <a:r>
            <a:rPr lang="fi-FI" sz="1400" kern="1200" dirty="0">
              <a:solidFill>
                <a:schemeClr val="accent5"/>
              </a:solidFill>
              <a:latin typeface="Arial" panose="020B0604020202020204"/>
              <a:ea typeface="+mn-ea"/>
              <a:cs typeface="+mn-cs"/>
            </a:rPr>
            <a:t>2030</a:t>
          </a:r>
        </a:p>
      </dgm:t>
    </dgm:pt>
    <dgm:pt modelId="{47A95FF0-BBE0-411E-BDED-0E94D5C110AC}" type="parTrans" cxnId="{A2CB9455-B762-446E-8E2A-E5D6394AD000}">
      <dgm:prSet/>
      <dgm:spPr/>
      <dgm:t>
        <a:bodyPr/>
        <a:lstStyle/>
        <a:p>
          <a:endParaRPr lang="fi-FI" sz="1600">
            <a:solidFill>
              <a:schemeClr val="bg1"/>
            </a:solidFill>
          </a:endParaRPr>
        </a:p>
      </dgm:t>
    </dgm:pt>
    <dgm:pt modelId="{2792E772-4B26-4A29-94AB-10E70F3294CD}" type="sibTrans" cxnId="{A2CB9455-B762-446E-8E2A-E5D6394AD000}">
      <dgm:prSet/>
      <dgm:spPr/>
      <dgm:t>
        <a:bodyPr/>
        <a:lstStyle/>
        <a:p>
          <a:endParaRPr lang="fi-FI" sz="1600">
            <a:solidFill>
              <a:schemeClr val="bg1"/>
            </a:solidFill>
          </a:endParaRPr>
        </a:p>
      </dgm:t>
    </dgm:pt>
    <dgm:pt modelId="{C6D49BA8-5F37-4457-B805-D76B834AA1DF}">
      <dgm:prSet phldrT="[Teksti]"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rPr>
            <a:t>3.7. </a:t>
          </a:r>
          <a:r>
            <a:rPr lang="fi-FI" sz="1600" kern="1200" dirty="0">
              <a:solidFill>
                <a:srgbClr val="000000"/>
              </a:solidFill>
              <a:latin typeface="Calibri" panose="020F0502020204030204"/>
              <a:ea typeface="+mn-ea"/>
              <a:cs typeface="+mn-cs"/>
            </a:rPr>
            <a:t>Merkintävaatimukset</a:t>
          </a:r>
          <a:r>
            <a:rPr lang="fi-FI" sz="1600" kern="1200" dirty="0">
              <a:solidFill>
                <a:schemeClr val="bg1"/>
              </a:solidFill>
            </a:rPr>
            <a:t> (roskaantumista ehkäisevät merkinnät =&gt; kilpikonnamerkki)</a:t>
          </a:r>
        </a:p>
      </dgm:t>
    </dgm:pt>
    <dgm:pt modelId="{BB15587C-DD02-4582-96C6-56EADEFF04FF}" type="parTrans" cxnId="{923830D3-748A-4C2C-A84E-FBB62950B284}">
      <dgm:prSet/>
      <dgm:spPr/>
      <dgm:t>
        <a:bodyPr/>
        <a:lstStyle/>
        <a:p>
          <a:endParaRPr lang="fi-FI" sz="1600">
            <a:solidFill>
              <a:schemeClr val="bg1"/>
            </a:solidFill>
          </a:endParaRPr>
        </a:p>
      </dgm:t>
    </dgm:pt>
    <dgm:pt modelId="{541EA007-86DC-4CEF-8F0A-222B6947ABF8}" type="sibTrans" cxnId="{923830D3-748A-4C2C-A84E-FBB62950B284}">
      <dgm:prSet/>
      <dgm:spPr/>
      <dgm:t>
        <a:bodyPr/>
        <a:lstStyle/>
        <a:p>
          <a:endParaRPr lang="fi-FI" sz="1600">
            <a:solidFill>
              <a:schemeClr val="bg1"/>
            </a:solidFill>
          </a:endParaRPr>
        </a:p>
      </dgm:t>
    </dgm:pt>
    <dgm:pt modelId="{A33DDC48-DA8A-4992-AAEE-B1A524388F2C}">
      <dgm:prSet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latin typeface="+mn-lt"/>
            </a:rPr>
            <a:t>3.7. Tuotevaatimukset (muovisen korkin pysyttävä kiinni juomapakkauksessa)</a:t>
          </a:r>
        </a:p>
      </dgm:t>
    </dgm:pt>
    <dgm:pt modelId="{24EC8087-E237-4216-BE49-FC4F211DF2B4}" type="parTrans" cxnId="{D69587B7-94F9-4B4F-8EEF-B0EBE3FFD7B4}">
      <dgm:prSet/>
      <dgm:spPr/>
      <dgm:t>
        <a:bodyPr/>
        <a:lstStyle/>
        <a:p>
          <a:endParaRPr lang="fi-FI" sz="1600">
            <a:solidFill>
              <a:schemeClr val="bg1"/>
            </a:solidFill>
          </a:endParaRPr>
        </a:p>
      </dgm:t>
    </dgm:pt>
    <dgm:pt modelId="{577AAD50-BD38-47CA-A817-F317637D5385}" type="sibTrans" cxnId="{D69587B7-94F9-4B4F-8EEF-B0EBE3FFD7B4}">
      <dgm:prSet/>
      <dgm:spPr/>
      <dgm:t>
        <a:bodyPr/>
        <a:lstStyle/>
        <a:p>
          <a:endParaRPr lang="fi-FI" sz="1600">
            <a:solidFill>
              <a:schemeClr val="bg1"/>
            </a:solidFill>
          </a:endParaRPr>
        </a:p>
      </dgm:t>
    </dgm:pt>
    <dgm:pt modelId="{FF1F1BFE-4D01-4418-911A-A307E8C2E0F0}">
      <dgm:prSet custT="1"/>
      <dgm:spPr>
        <a:solidFill>
          <a:srgbClr val="009AD1">
            <a:lumMod val="20000"/>
            <a:lumOff val="80000"/>
            <a:alpha val="90000"/>
          </a:srgbClr>
        </a:solidFill>
        <a:ln w="12700" cap="flat" cmpd="sng" algn="ctr">
          <a:solidFill>
            <a:schemeClr val="accent2">
              <a:lumMod val="40000"/>
              <a:lumOff val="60000"/>
            </a:schemeClr>
          </a:solidFill>
          <a:prstDash val="solid"/>
          <a:miter lim="800000"/>
        </a:ln>
        <a:effectLst/>
      </dgm:spPr>
      <dgm:t>
        <a:bodyPr spcFirstLastPara="0" vert="horz" wrap="square" lIns="199136" tIns="17780" rIns="17780" bIns="17780" numCol="1" spcCol="1270" anchor="ctr" anchorCtr="0"/>
        <a:lstStyle/>
        <a:p>
          <a:r>
            <a:rPr lang="fi-FI" sz="1600" kern="1200" dirty="0">
              <a:solidFill>
                <a:schemeClr val="bg1"/>
              </a:solidFill>
              <a:latin typeface="+mn-lt"/>
            </a:rPr>
            <a:t>31.12. </a:t>
          </a:r>
          <a:r>
            <a:rPr lang="fi-FI" sz="1600" kern="1200" dirty="0">
              <a:solidFill>
                <a:schemeClr val="bg1"/>
              </a:solidFill>
              <a:latin typeface="+mn-lt"/>
              <a:ea typeface="+mn-ea"/>
              <a:cs typeface="+mn-cs"/>
            </a:rPr>
            <a:t>Laajennettu tuottajan </a:t>
          </a:r>
          <a:r>
            <a:rPr lang="fi-FI" sz="1600" kern="1200" dirty="0">
              <a:solidFill>
                <a:schemeClr val="bg1"/>
              </a:solidFill>
              <a:latin typeface="+mn-lt"/>
            </a:rPr>
            <a:t>vastuu: muut kuin pakkaukset ja tupakkatuotteet</a:t>
          </a:r>
        </a:p>
      </dgm:t>
    </dgm:pt>
    <dgm:pt modelId="{F571B51D-F39C-4F2A-81A1-5A119EF073BB}" type="parTrans" cxnId="{E7D7BA5A-2D5B-47FB-9755-3D600CA7AB42}">
      <dgm:prSet/>
      <dgm:spPr/>
      <dgm:t>
        <a:bodyPr/>
        <a:lstStyle/>
        <a:p>
          <a:endParaRPr lang="fi-FI" sz="1600">
            <a:solidFill>
              <a:schemeClr val="bg1"/>
            </a:solidFill>
          </a:endParaRPr>
        </a:p>
      </dgm:t>
    </dgm:pt>
    <dgm:pt modelId="{35834DD6-5A45-493A-82FB-556093C96D3B}" type="sibTrans" cxnId="{E7D7BA5A-2D5B-47FB-9755-3D600CA7AB42}">
      <dgm:prSet/>
      <dgm:spPr/>
      <dgm:t>
        <a:bodyPr/>
        <a:lstStyle/>
        <a:p>
          <a:endParaRPr lang="fi-FI" sz="1600">
            <a:solidFill>
              <a:schemeClr val="bg1"/>
            </a:solidFill>
          </a:endParaRPr>
        </a:p>
      </dgm:t>
    </dgm:pt>
    <dgm:pt modelId="{63BB348C-C76D-4D1C-857C-151589CCD0CE}">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kern="1200" dirty="0">
              <a:solidFill>
                <a:schemeClr val="bg1"/>
              </a:solidFill>
              <a:latin typeface="+mn-lt"/>
            </a:rPr>
            <a:t>Tuotevaatimukset (</a:t>
          </a:r>
          <a:r>
            <a:rPr lang="fi-FI" sz="1600" kern="1200" dirty="0">
              <a:solidFill>
                <a:schemeClr val="bg1"/>
              </a:solidFill>
              <a:latin typeface="+mn-lt"/>
              <a:ea typeface="+mn-ea"/>
              <a:cs typeface="+mn-cs"/>
            </a:rPr>
            <a:t>PET-juomapulloissa</a:t>
          </a:r>
          <a:r>
            <a:rPr lang="fi-FI" sz="1600" kern="1200" dirty="0">
              <a:solidFill>
                <a:schemeClr val="bg1"/>
              </a:solidFill>
              <a:latin typeface="+mn-lt"/>
            </a:rPr>
            <a:t> kierrätettyä muovia min 25 %)</a:t>
          </a:r>
        </a:p>
      </dgm:t>
    </dgm:pt>
    <dgm:pt modelId="{D521AF19-53ED-4709-82B3-65F893110658}" type="parTrans" cxnId="{EE158EBC-36D4-4440-965E-B7848185FE53}">
      <dgm:prSet/>
      <dgm:spPr/>
      <dgm:t>
        <a:bodyPr/>
        <a:lstStyle/>
        <a:p>
          <a:endParaRPr lang="fi-FI" sz="1600">
            <a:solidFill>
              <a:schemeClr val="bg1"/>
            </a:solidFill>
          </a:endParaRPr>
        </a:p>
      </dgm:t>
    </dgm:pt>
    <dgm:pt modelId="{8D334B35-99A6-4280-A6DE-897B597D4FA0}" type="sibTrans" cxnId="{EE158EBC-36D4-4440-965E-B7848185FE53}">
      <dgm:prSet/>
      <dgm:spPr/>
      <dgm:t>
        <a:bodyPr/>
        <a:lstStyle/>
        <a:p>
          <a:endParaRPr lang="fi-FI" sz="1600">
            <a:solidFill>
              <a:schemeClr val="bg1"/>
            </a:solidFill>
          </a:endParaRPr>
        </a:p>
      </dgm:t>
    </dgm:pt>
    <dgm:pt modelId="{0C04ECF1-F1F4-4151-8524-8C5661A2DC33}">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kern="1200" dirty="0">
              <a:solidFill>
                <a:schemeClr val="bg1"/>
              </a:solidFill>
              <a:latin typeface="+mn-lt"/>
            </a:rPr>
            <a:t>Erilliskeräys (77 % juomapulloista erilliskerätään kierrätystä varten)</a:t>
          </a:r>
        </a:p>
      </dgm:t>
    </dgm:pt>
    <dgm:pt modelId="{C19B9B67-2BA5-4718-B18F-0FCE709FD0DE}" type="parTrans" cxnId="{194EA581-B1E6-4417-8150-74944C7E7E63}">
      <dgm:prSet/>
      <dgm:spPr/>
      <dgm:t>
        <a:bodyPr/>
        <a:lstStyle/>
        <a:p>
          <a:endParaRPr lang="fi-FI" sz="1600">
            <a:solidFill>
              <a:schemeClr val="bg1"/>
            </a:solidFill>
          </a:endParaRPr>
        </a:p>
      </dgm:t>
    </dgm:pt>
    <dgm:pt modelId="{2E514949-FEEC-43CB-8F12-964BF92221AE}" type="sibTrans" cxnId="{194EA581-B1E6-4417-8150-74944C7E7E63}">
      <dgm:prSet/>
      <dgm:spPr/>
      <dgm:t>
        <a:bodyPr/>
        <a:lstStyle/>
        <a:p>
          <a:endParaRPr lang="fi-FI" sz="1600">
            <a:solidFill>
              <a:schemeClr val="bg1"/>
            </a:solidFill>
          </a:endParaRPr>
        </a:p>
      </dgm:t>
    </dgm:pt>
    <dgm:pt modelId="{2804A8BB-84A7-4565-BD23-B92FDE95F808}">
      <dgm:prSet custT="1"/>
      <dgm:spPr>
        <a:solidFill>
          <a:srgbClr val="009AD1">
            <a:lumMod val="20000"/>
            <a:lumOff val="80000"/>
            <a:alpha val="90000"/>
          </a:srgbClr>
        </a:solidFill>
        <a:ln w="12700" cap="flat" cmpd="sng" algn="ctr">
          <a:solidFill>
            <a:srgbClr val="009AD1">
              <a:lumMod val="40000"/>
              <a:lumOff val="60000"/>
            </a:srgbClr>
          </a:solidFill>
          <a:prstDash val="solid"/>
          <a:miter lim="800000"/>
        </a:ln>
        <a:effectLst/>
      </dgm:spPr>
      <dgm:t>
        <a:bodyPr spcFirstLastPara="0" vert="horz" wrap="square" lIns="199136" tIns="17780" rIns="17780" bIns="17780" numCol="1" spcCol="1270" anchor="ctr" anchorCtr="0"/>
        <a:lstStyle/>
        <a:p>
          <a:pPr marL="171450" lvl="1" indent="-171450" algn="l" defTabSz="711200">
            <a:lnSpc>
              <a:spcPct val="90000"/>
            </a:lnSpc>
            <a:spcBef>
              <a:spcPct val="0"/>
            </a:spcBef>
            <a:spcAft>
              <a:spcPct val="15000"/>
            </a:spcAft>
            <a:buChar char="•"/>
          </a:pPr>
          <a:r>
            <a:rPr lang="fi-FI" sz="1600" kern="1200" dirty="0">
              <a:solidFill>
                <a:srgbClr val="000000"/>
              </a:solidFill>
              <a:latin typeface="Calibri" panose="020F0502020204030204"/>
              <a:ea typeface="+mn-ea"/>
              <a:cs typeface="+mn-cs"/>
            </a:rPr>
            <a:t>Kulutuksen vähentäminen (vuoden 2022 tasosta vuoteen 2026 mennessä)</a:t>
          </a:r>
        </a:p>
      </dgm:t>
    </dgm:pt>
    <dgm:pt modelId="{9C8BF62F-0319-44D0-9581-2EDD2E5A7872}" type="parTrans" cxnId="{00FCEF60-88AC-43C4-AE95-13C5100F826A}">
      <dgm:prSet/>
      <dgm:spPr/>
      <dgm:t>
        <a:bodyPr/>
        <a:lstStyle/>
        <a:p>
          <a:endParaRPr lang="fi-FI" sz="1600">
            <a:solidFill>
              <a:schemeClr val="bg1"/>
            </a:solidFill>
          </a:endParaRPr>
        </a:p>
      </dgm:t>
    </dgm:pt>
    <dgm:pt modelId="{8C624AAC-1FD1-4029-A6CD-FC9447762263}" type="sibTrans" cxnId="{00FCEF60-88AC-43C4-AE95-13C5100F826A}">
      <dgm:prSet/>
      <dgm:spPr/>
      <dgm:t>
        <a:bodyPr/>
        <a:lstStyle/>
        <a:p>
          <a:endParaRPr lang="fi-FI" sz="1600">
            <a:solidFill>
              <a:schemeClr val="bg1"/>
            </a:solidFill>
          </a:endParaRPr>
        </a:p>
      </dgm:t>
    </dgm:pt>
    <dgm:pt modelId="{D45F1F7A-58B3-4C71-B49C-D42B062CCC8E}">
      <dgm:prSet custT="1"/>
      <dgm:spPr>
        <a:solidFill>
          <a:schemeClr val="accent2">
            <a:lumMod val="20000"/>
            <a:lumOff val="80000"/>
            <a:alpha val="90000"/>
          </a:schemeClr>
        </a:solidFill>
        <a:ln>
          <a:solidFill>
            <a:schemeClr val="accent2">
              <a:lumMod val="40000"/>
              <a:lumOff val="60000"/>
            </a:schemeClr>
          </a:solidFill>
        </a:ln>
      </dgm:spPr>
      <dgm:t>
        <a:bodyPr/>
        <a:lstStyle/>
        <a:p>
          <a:r>
            <a:rPr lang="fi-FI" sz="1600" dirty="0">
              <a:solidFill>
                <a:schemeClr val="bg1"/>
              </a:solidFill>
            </a:rPr>
            <a:t>Erilliskeräys (90 % juomapulloista erilliskerätään kierrätystä varten)</a:t>
          </a:r>
        </a:p>
      </dgm:t>
    </dgm:pt>
    <dgm:pt modelId="{8D337064-B4D8-4A80-B7CF-200F985A0FFC}" type="parTrans" cxnId="{E4101C72-53AA-48DC-BFD5-B6D6269919D7}">
      <dgm:prSet/>
      <dgm:spPr/>
      <dgm:t>
        <a:bodyPr/>
        <a:lstStyle/>
        <a:p>
          <a:endParaRPr lang="fi-FI" sz="1600">
            <a:solidFill>
              <a:schemeClr val="bg1"/>
            </a:solidFill>
          </a:endParaRPr>
        </a:p>
      </dgm:t>
    </dgm:pt>
    <dgm:pt modelId="{CB394BF8-14AA-41E4-AE0A-2DFA7D58D23A}" type="sibTrans" cxnId="{E4101C72-53AA-48DC-BFD5-B6D6269919D7}">
      <dgm:prSet/>
      <dgm:spPr/>
      <dgm:t>
        <a:bodyPr/>
        <a:lstStyle/>
        <a:p>
          <a:endParaRPr lang="fi-FI" sz="1600">
            <a:solidFill>
              <a:schemeClr val="bg1"/>
            </a:solidFill>
          </a:endParaRPr>
        </a:p>
      </dgm:t>
    </dgm:pt>
    <dgm:pt modelId="{D88E170F-53D1-40CE-B8DB-D99D5FC81946}" type="pres">
      <dgm:prSet presAssocID="{E1A40C72-8468-41BF-BACD-690334167A7D}" presName="linearFlow" presStyleCnt="0">
        <dgm:presLayoutVars>
          <dgm:dir/>
          <dgm:animLvl val="lvl"/>
          <dgm:resizeHandles val="exact"/>
        </dgm:presLayoutVars>
      </dgm:prSet>
      <dgm:spPr/>
    </dgm:pt>
    <dgm:pt modelId="{8198AD1E-4D2B-4B97-9ED0-624F1C91E83C}" type="pres">
      <dgm:prSet presAssocID="{9E58DB3D-23AA-4909-8539-6597A617E268}" presName="composite" presStyleCnt="0"/>
      <dgm:spPr/>
    </dgm:pt>
    <dgm:pt modelId="{DCCD7F63-2433-467C-9C67-A568E4D20F06}" type="pres">
      <dgm:prSet presAssocID="{9E58DB3D-23AA-4909-8539-6597A617E268}" presName="parentText" presStyleLbl="alignNode1" presStyleIdx="0" presStyleCnt="7" custLinFactNeighborY="2446">
        <dgm:presLayoutVars>
          <dgm:chMax val="1"/>
          <dgm:bulletEnabled val="1"/>
        </dgm:presLayoutVars>
      </dgm:prSet>
      <dgm:spPr/>
    </dgm:pt>
    <dgm:pt modelId="{542C0ECF-D44F-4289-903A-BD9CF7E04ED5}" type="pres">
      <dgm:prSet presAssocID="{9E58DB3D-23AA-4909-8539-6597A617E268}" presName="descendantText" presStyleLbl="alignAcc1" presStyleIdx="0" presStyleCnt="7" custLinFactNeighborX="1542" custLinFactNeighborY="-1058">
        <dgm:presLayoutVars>
          <dgm:bulletEnabled val="1"/>
        </dgm:presLayoutVars>
      </dgm:prSet>
      <dgm:spPr>
        <a:xfrm rot="5400000">
          <a:off x="4525179" y="-3947079"/>
          <a:ext cx="536805" cy="8430968"/>
        </a:xfrm>
        <a:prstGeom prst="round2SameRect">
          <a:avLst/>
        </a:prstGeom>
      </dgm:spPr>
    </dgm:pt>
    <dgm:pt modelId="{4A6A640F-8D4C-4F74-B908-71B1EC6A5BE4}" type="pres">
      <dgm:prSet presAssocID="{AC98ECD3-2E22-4D37-A5CA-FAC5791E400A}" presName="sp" presStyleCnt="0"/>
      <dgm:spPr/>
    </dgm:pt>
    <dgm:pt modelId="{C2FDE2C6-C80C-4068-9DC0-2DB732D8C427}" type="pres">
      <dgm:prSet presAssocID="{96F072E8-6FFA-471F-9097-0E8994541F1E}" presName="composite" presStyleCnt="0"/>
      <dgm:spPr/>
    </dgm:pt>
    <dgm:pt modelId="{E3E4270C-9FDB-44DF-A448-D3D326A05589}" type="pres">
      <dgm:prSet presAssocID="{96F072E8-6FFA-471F-9097-0E8994541F1E}" presName="parentText" presStyleLbl="alignNode1" presStyleIdx="1" presStyleCnt="7" custLinFactNeighborY="3134">
        <dgm:presLayoutVars>
          <dgm:chMax val="1"/>
          <dgm:bulletEnabled val="1"/>
        </dgm:presLayoutVars>
      </dgm:prSet>
      <dgm:spPr>
        <a:xfrm rot="5400000">
          <a:off x="-175043" y="1266269"/>
          <a:ext cx="1166958" cy="816870"/>
        </a:xfrm>
        <a:prstGeom prst="chevron">
          <a:avLst/>
        </a:prstGeom>
      </dgm:spPr>
    </dgm:pt>
    <dgm:pt modelId="{C63A254B-C547-493C-BA6A-53666CB49410}" type="pres">
      <dgm:prSet presAssocID="{96F072E8-6FFA-471F-9097-0E8994541F1E}" presName="descendantText" presStyleLbl="alignAcc1" presStyleIdx="1" presStyleCnt="7" custLinFactNeighborX="144" custLinFactNeighborY="-1464">
        <dgm:presLayoutVars>
          <dgm:bulletEnabled val="1"/>
        </dgm:presLayoutVars>
      </dgm:prSet>
      <dgm:spPr>
        <a:xfrm rot="5400000">
          <a:off x="7989764" y="-5893349"/>
          <a:ext cx="834219" cy="15016968"/>
        </a:xfrm>
        <a:prstGeom prst="round2SameRect">
          <a:avLst/>
        </a:prstGeom>
      </dgm:spPr>
    </dgm:pt>
    <dgm:pt modelId="{F1CB5B65-A8C2-4A5F-B61A-1951909E5C7D}" type="pres">
      <dgm:prSet presAssocID="{B355BE5A-5BF9-46B7-ACA9-1EEF36C8E297}" presName="sp" presStyleCnt="0"/>
      <dgm:spPr/>
    </dgm:pt>
    <dgm:pt modelId="{17817D06-4051-4537-8CCD-6F90E2C69454}" type="pres">
      <dgm:prSet presAssocID="{50C79372-DA98-40BD-88DE-49AD09257658}" presName="composite" presStyleCnt="0"/>
      <dgm:spPr/>
    </dgm:pt>
    <dgm:pt modelId="{07B03B7C-521C-40F9-B38F-FAD9622B534B}" type="pres">
      <dgm:prSet presAssocID="{50C79372-DA98-40BD-88DE-49AD09257658}" presName="parentText" presStyleLbl="alignNode1" presStyleIdx="2" presStyleCnt="7" custLinFactNeighborY="-419">
        <dgm:presLayoutVars>
          <dgm:chMax val="1"/>
          <dgm:bulletEnabled val="1"/>
        </dgm:presLayoutVars>
      </dgm:prSet>
      <dgm:spPr/>
    </dgm:pt>
    <dgm:pt modelId="{CEBF142B-BBEF-4A75-8CD0-780EB6873EEF}" type="pres">
      <dgm:prSet presAssocID="{50C79372-DA98-40BD-88DE-49AD09257658}" presName="descendantText" presStyleLbl="alignAcc1" presStyleIdx="2" presStyleCnt="7">
        <dgm:presLayoutVars>
          <dgm:bulletEnabled val="1"/>
        </dgm:presLayoutVars>
      </dgm:prSet>
      <dgm:spPr>
        <a:xfrm rot="5400000">
          <a:off x="7989764" y="-4678465"/>
          <a:ext cx="834219" cy="15016968"/>
        </a:xfrm>
        <a:prstGeom prst="round2SameRect">
          <a:avLst/>
        </a:prstGeom>
      </dgm:spPr>
    </dgm:pt>
    <dgm:pt modelId="{F65D897C-8A19-4B0B-A86B-EEE299E7A99D}" type="pres">
      <dgm:prSet presAssocID="{35338E9F-E679-4B8D-B396-4F15DE54A5FA}" presName="sp" presStyleCnt="0"/>
      <dgm:spPr/>
    </dgm:pt>
    <dgm:pt modelId="{F0426F0C-879B-4529-99E6-140CE0B202E4}" type="pres">
      <dgm:prSet presAssocID="{1598FC9C-7592-4879-9E62-49CDF6CF23D0}" presName="composite" presStyleCnt="0"/>
      <dgm:spPr/>
    </dgm:pt>
    <dgm:pt modelId="{8131D9DC-21FA-415F-A1F2-4056D8C9166A}" type="pres">
      <dgm:prSet presAssocID="{1598FC9C-7592-4879-9E62-49CDF6CF23D0}" presName="parentText" presStyleLbl="alignNode1" presStyleIdx="3" presStyleCnt="7" custLinFactNeighborY="-419">
        <dgm:presLayoutVars>
          <dgm:chMax val="1"/>
          <dgm:bulletEnabled val="1"/>
        </dgm:presLayoutVars>
      </dgm:prSet>
      <dgm:spPr/>
    </dgm:pt>
    <dgm:pt modelId="{E4EB915E-468A-44BB-B267-E5B7F85D8F88}" type="pres">
      <dgm:prSet presAssocID="{1598FC9C-7592-4879-9E62-49CDF6CF23D0}" presName="descendantText" presStyleLbl="alignAcc1" presStyleIdx="3" presStyleCnt="7" custLinFactNeighborX="0" custLinFactNeighborY="8439">
        <dgm:presLayoutVars>
          <dgm:bulletEnabled val="1"/>
        </dgm:presLayoutVars>
      </dgm:prSet>
      <dgm:spPr/>
    </dgm:pt>
    <dgm:pt modelId="{3166E1EC-AB65-445A-9386-38E5FDACAAB1}" type="pres">
      <dgm:prSet presAssocID="{3BB645E9-CF30-4978-BAA1-8E08AE5E2C6F}" presName="sp" presStyleCnt="0"/>
      <dgm:spPr/>
    </dgm:pt>
    <dgm:pt modelId="{75060BFC-9A6A-4173-9E17-67C8AA4F4AC5}" type="pres">
      <dgm:prSet presAssocID="{8A6F5703-91D1-462E-8121-B0F0BECCE1D0}" presName="composite" presStyleCnt="0"/>
      <dgm:spPr/>
    </dgm:pt>
    <dgm:pt modelId="{563011DB-FE44-4571-8208-180B65BAE51C}" type="pres">
      <dgm:prSet presAssocID="{8A6F5703-91D1-462E-8121-B0F0BECCE1D0}" presName="parentText" presStyleLbl="alignNode1" presStyleIdx="4" presStyleCnt="7" custLinFactNeighborY="-419">
        <dgm:presLayoutVars>
          <dgm:chMax val="1"/>
          <dgm:bulletEnabled val="1"/>
        </dgm:presLayoutVars>
      </dgm:prSet>
      <dgm:spPr>
        <a:xfrm rot="5400000">
          <a:off x="-175043" y="4523344"/>
          <a:ext cx="1166958" cy="816870"/>
        </a:xfrm>
        <a:prstGeom prst="chevron">
          <a:avLst/>
        </a:prstGeom>
      </dgm:spPr>
    </dgm:pt>
    <dgm:pt modelId="{213A5C2D-F917-4A88-8B4F-B660B7ADF79E}" type="pres">
      <dgm:prSet presAssocID="{8A6F5703-91D1-462E-8121-B0F0BECCE1D0}" presName="descendantText" presStyleLbl="alignAcc1" presStyleIdx="4" presStyleCnt="7">
        <dgm:presLayoutVars>
          <dgm:bulletEnabled val="1"/>
        </dgm:presLayoutVars>
      </dgm:prSet>
      <dgm:spPr>
        <a:xfrm rot="5400000">
          <a:off x="4525179" y="-972451"/>
          <a:ext cx="536805" cy="8430968"/>
        </a:xfrm>
        <a:prstGeom prst="round2SameRect">
          <a:avLst/>
        </a:prstGeom>
      </dgm:spPr>
    </dgm:pt>
    <dgm:pt modelId="{7F201DD6-4B04-48B4-87CB-CA0677061C28}" type="pres">
      <dgm:prSet presAssocID="{E93BD6ED-8F9F-4887-A38F-4A2A8411F1B1}" presName="sp" presStyleCnt="0"/>
      <dgm:spPr/>
    </dgm:pt>
    <dgm:pt modelId="{4D36FDB8-2F1B-4241-B141-3B5143BE794A}" type="pres">
      <dgm:prSet presAssocID="{940D74F2-8D2F-4FF3-A2FD-CD0CBF2FADD5}" presName="composite" presStyleCnt="0"/>
      <dgm:spPr/>
    </dgm:pt>
    <dgm:pt modelId="{BFD97986-906D-48BD-A2BD-1C44B0D2073A}" type="pres">
      <dgm:prSet presAssocID="{940D74F2-8D2F-4FF3-A2FD-CD0CBF2FADD5}" presName="parentText" presStyleLbl="alignNode1" presStyleIdx="5" presStyleCnt="7" custLinFactNeighborY="-3553">
        <dgm:presLayoutVars>
          <dgm:chMax val="1"/>
          <dgm:bulletEnabled val="1"/>
        </dgm:presLayoutVars>
      </dgm:prSet>
      <dgm:spPr/>
    </dgm:pt>
    <dgm:pt modelId="{D4A8E130-67E2-45D5-A72F-0FC43F81EF12}" type="pres">
      <dgm:prSet presAssocID="{940D74F2-8D2F-4FF3-A2FD-CD0CBF2FADD5}" presName="descendantText" presStyleLbl="alignAcc1" presStyleIdx="5" presStyleCnt="7">
        <dgm:presLayoutVars>
          <dgm:bulletEnabled val="1"/>
        </dgm:presLayoutVars>
      </dgm:prSet>
      <dgm:spPr/>
    </dgm:pt>
    <dgm:pt modelId="{AAD59646-6D15-4D2B-97AC-B09B9EE3B8B3}" type="pres">
      <dgm:prSet presAssocID="{4C53B774-373F-4D10-8D41-E3FD695CE10F}" presName="sp" presStyleCnt="0"/>
      <dgm:spPr/>
    </dgm:pt>
    <dgm:pt modelId="{82BBE044-E31F-49F6-B8F3-02981FCF2AC9}" type="pres">
      <dgm:prSet presAssocID="{2AC2DEFF-4515-45DD-9623-E0CF55C804D4}" presName="composite" presStyleCnt="0"/>
      <dgm:spPr/>
    </dgm:pt>
    <dgm:pt modelId="{43DA7322-D1C6-4DC3-B683-8E54B6EA538C}" type="pres">
      <dgm:prSet presAssocID="{2AC2DEFF-4515-45DD-9623-E0CF55C804D4}" presName="parentText" presStyleLbl="alignNode1" presStyleIdx="6" presStyleCnt="7" custLinFactNeighborX="-1652" custLinFactNeighborY="-2846">
        <dgm:presLayoutVars>
          <dgm:chMax val="1"/>
          <dgm:bulletEnabled val="1"/>
        </dgm:presLayoutVars>
      </dgm:prSet>
      <dgm:spPr/>
    </dgm:pt>
    <dgm:pt modelId="{A269B233-4969-4DEC-A915-99A6AF4379BA}" type="pres">
      <dgm:prSet presAssocID="{2AC2DEFF-4515-45DD-9623-E0CF55C804D4}" presName="descendantText" presStyleLbl="alignAcc1" presStyleIdx="6" presStyleCnt="7">
        <dgm:presLayoutVars>
          <dgm:bulletEnabled val="1"/>
        </dgm:presLayoutVars>
      </dgm:prSet>
      <dgm:spPr/>
    </dgm:pt>
  </dgm:ptLst>
  <dgm:cxnLst>
    <dgm:cxn modelId="{52DDB306-FC7C-4B6B-A3C4-94555D6075D3}" type="presOf" srcId="{A33DDC48-DA8A-4992-AAEE-B1A524388F2C}" destId="{CEBF142B-BBEF-4A75-8CD0-780EB6873EEF}" srcOrd="0" destOrd="0" presId="urn:microsoft.com/office/officeart/2005/8/layout/chevron2"/>
    <dgm:cxn modelId="{15213C10-006E-436D-A18E-10A575FB057B}" srcId="{E1A40C72-8468-41BF-BACD-690334167A7D}" destId="{8A6F5703-91D1-462E-8121-B0F0BECCE1D0}" srcOrd="4" destOrd="0" parTransId="{758DFC18-477D-4B9D-A34D-DE60A711C653}" sibTransId="{E93BD6ED-8F9F-4887-A38F-4A2A8411F1B1}"/>
    <dgm:cxn modelId="{1D446C29-EF2A-4394-B00A-27D5B2650CCE}" srcId="{E1A40C72-8468-41BF-BACD-690334167A7D}" destId="{1598FC9C-7592-4879-9E62-49CDF6CF23D0}" srcOrd="3" destOrd="0" parTransId="{631FD3A8-8DA9-4BA0-A254-2507D4BB0B78}" sibTransId="{3BB645E9-CF30-4978-BAA1-8E08AE5E2C6F}"/>
    <dgm:cxn modelId="{77E9B031-928D-4301-A38E-313B64F90869}" type="presOf" srcId="{DA728516-9938-4113-BD72-45BE4FAA3FB0}" destId="{C63A254B-C547-493C-BA6A-53666CB49410}" srcOrd="0" destOrd="0" presId="urn:microsoft.com/office/officeart/2005/8/layout/chevron2"/>
    <dgm:cxn modelId="{054F6D3F-3116-4C57-BB3D-A08FCEB45544}" type="presOf" srcId="{DCF1A468-747E-4B67-840A-42CD8705A530}" destId="{A269B233-4969-4DEC-A915-99A6AF4379BA}" srcOrd="0" destOrd="0" presId="urn:microsoft.com/office/officeart/2005/8/layout/chevron2"/>
    <dgm:cxn modelId="{A585715C-B7C5-4794-BDD8-F439684BABA4}" type="presOf" srcId="{0C04ECF1-F1F4-4151-8524-8C5661A2DC33}" destId="{E4EB915E-468A-44BB-B267-E5B7F85D8F88}" srcOrd="0" destOrd="1" presId="urn:microsoft.com/office/officeart/2005/8/layout/chevron2"/>
    <dgm:cxn modelId="{00FCEF60-88AC-43C4-AE95-13C5100F826A}" srcId="{8A6F5703-91D1-462E-8121-B0F0BECCE1D0}" destId="{2804A8BB-84A7-4565-BD23-B92FDE95F808}" srcOrd="0" destOrd="0" parTransId="{9C8BF62F-0319-44D0-9581-2EDD2E5A7872}" sibTransId="{8C624AAC-1FD1-4029-A6CD-FC9447762263}"/>
    <dgm:cxn modelId="{534AEE42-5666-4674-8226-2A76EFAF21BE}" srcId="{E1A40C72-8468-41BF-BACD-690334167A7D}" destId="{96F072E8-6FFA-471F-9097-0E8994541F1E}" srcOrd="1" destOrd="0" parTransId="{747CED14-5B13-4964-811C-2E88A89CED3B}" sibTransId="{B355BE5A-5BF9-46B7-ACA9-1EEF36C8E297}"/>
    <dgm:cxn modelId="{4D4F9844-5CCF-4B05-9E9A-0D3866311984}" srcId="{96F072E8-6FFA-471F-9097-0E8994541F1E}" destId="{DA728516-9938-4113-BD72-45BE4FAA3FB0}" srcOrd="0" destOrd="0" parTransId="{0F1EE236-DA67-4818-96B0-B652214D35D7}" sibTransId="{72D7DAE2-656B-45A6-9B8E-C6A82789C4D0}"/>
    <dgm:cxn modelId="{4279AB47-842A-4A58-B3E8-CBB9D47F81FA}" srcId="{2AC2DEFF-4515-45DD-9623-E0CF55C804D4}" destId="{DCF1A468-747E-4B67-840A-42CD8705A530}" srcOrd="0" destOrd="0" parTransId="{3710A916-9A8D-4F8D-8324-595D7985BA13}" sibTransId="{751ED076-A485-49BE-9EDB-917C4D03DD9C}"/>
    <dgm:cxn modelId="{112A796B-28E6-4678-BD10-E71D89414B47}" type="presOf" srcId="{8A6F5703-91D1-462E-8121-B0F0BECCE1D0}" destId="{563011DB-FE44-4571-8208-180B65BAE51C}" srcOrd="0" destOrd="0" presId="urn:microsoft.com/office/officeart/2005/8/layout/chevron2"/>
    <dgm:cxn modelId="{DBA53651-3292-4E21-909B-2D80B5D5EE38}" type="presOf" srcId="{2804A8BB-84A7-4565-BD23-B92FDE95F808}" destId="{213A5C2D-F917-4A88-8B4F-B660B7ADF79E}" srcOrd="0" destOrd="0" presId="urn:microsoft.com/office/officeart/2005/8/layout/chevron2"/>
    <dgm:cxn modelId="{E4101C72-53AA-48DC-BFD5-B6D6269919D7}" srcId="{940D74F2-8D2F-4FF3-A2FD-CD0CBF2FADD5}" destId="{D45F1F7A-58B3-4C71-B49C-D42B062CCC8E}" srcOrd="0" destOrd="0" parTransId="{8D337064-B4D8-4A80-B7CF-200F985A0FFC}" sibTransId="{CB394BF8-14AA-41E4-AE0A-2DFA7D58D23A}"/>
    <dgm:cxn modelId="{64A27573-D9EC-4360-AC5D-44AE551067F0}" type="presOf" srcId="{50C79372-DA98-40BD-88DE-49AD09257658}" destId="{07B03B7C-521C-40F9-B38F-FAD9622B534B}" srcOrd="0" destOrd="0" presId="urn:microsoft.com/office/officeart/2005/8/layout/chevron2"/>
    <dgm:cxn modelId="{F740F453-D41B-4B4E-869F-46E25D10125F}" type="presOf" srcId="{D45F1F7A-58B3-4C71-B49C-D42B062CCC8E}" destId="{D4A8E130-67E2-45D5-A72F-0FC43F81EF12}" srcOrd="0" destOrd="0" presId="urn:microsoft.com/office/officeart/2005/8/layout/chevron2"/>
    <dgm:cxn modelId="{12DE1455-3A2E-4617-A3E0-189BF1573B79}" type="presOf" srcId="{1598FC9C-7592-4879-9E62-49CDF6CF23D0}" destId="{8131D9DC-21FA-415F-A1F2-4056D8C9166A}" srcOrd="0" destOrd="0" presId="urn:microsoft.com/office/officeart/2005/8/layout/chevron2"/>
    <dgm:cxn modelId="{A2CB9455-B762-446E-8E2A-E5D6394AD000}" srcId="{E1A40C72-8468-41BF-BACD-690334167A7D}" destId="{2AC2DEFF-4515-45DD-9623-E0CF55C804D4}" srcOrd="6" destOrd="0" parTransId="{47A95FF0-BBE0-411E-BDED-0E94D5C110AC}" sibTransId="{2792E772-4B26-4A29-94AB-10E70F3294CD}"/>
    <dgm:cxn modelId="{1DADE476-2EE9-4BE5-AF58-55B6D1631287}" srcId="{E1A40C72-8468-41BF-BACD-690334167A7D}" destId="{940D74F2-8D2F-4FF3-A2FD-CD0CBF2FADD5}" srcOrd="5" destOrd="0" parTransId="{4CF04C98-B970-4F36-9F38-68590D9E5DBE}" sibTransId="{4C53B774-373F-4D10-8D41-E3FD695CE10F}"/>
    <dgm:cxn modelId="{0979AC78-C520-41C8-A76D-430FB4AD1845}" type="presOf" srcId="{FF1F1BFE-4D01-4418-911A-A307E8C2E0F0}" destId="{CEBF142B-BBEF-4A75-8CD0-780EB6873EEF}" srcOrd="0" destOrd="1" presId="urn:microsoft.com/office/officeart/2005/8/layout/chevron2"/>
    <dgm:cxn modelId="{8C0C3F79-99C5-4719-BF64-DE43FC70DB6E}" type="presOf" srcId="{2AC2DEFF-4515-45DD-9623-E0CF55C804D4}" destId="{43DA7322-D1C6-4DC3-B683-8E54B6EA538C}" srcOrd="0" destOrd="0" presId="urn:microsoft.com/office/officeart/2005/8/layout/chevron2"/>
    <dgm:cxn modelId="{665F455A-BA7B-4511-9902-A4E60D1E61CE}" type="presOf" srcId="{9E58DB3D-23AA-4909-8539-6597A617E268}" destId="{DCCD7F63-2433-467C-9C67-A568E4D20F06}" srcOrd="0" destOrd="0" presId="urn:microsoft.com/office/officeart/2005/8/layout/chevron2"/>
    <dgm:cxn modelId="{E7D7BA5A-2D5B-47FB-9755-3D600CA7AB42}" srcId="{50C79372-DA98-40BD-88DE-49AD09257658}" destId="{FF1F1BFE-4D01-4418-911A-A307E8C2E0F0}" srcOrd="1" destOrd="0" parTransId="{F571B51D-F39C-4F2A-81A1-5A119EF073BB}" sibTransId="{35834DD6-5A45-493A-82FB-556093C96D3B}"/>
    <dgm:cxn modelId="{0CFED480-9D1A-46C1-8404-55B68DA6AF60}" type="presOf" srcId="{C6D49BA8-5F37-4457-B805-D76B834AA1DF}" destId="{542C0ECF-D44F-4289-903A-BD9CF7E04ED5}" srcOrd="0" destOrd="1" presId="urn:microsoft.com/office/officeart/2005/8/layout/chevron2"/>
    <dgm:cxn modelId="{194EA581-B1E6-4417-8150-74944C7E7E63}" srcId="{1598FC9C-7592-4879-9E62-49CDF6CF23D0}" destId="{0C04ECF1-F1F4-4151-8524-8C5661A2DC33}" srcOrd="1" destOrd="0" parTransId="{C19B9B67-2BA5-4718-B18F-0FCE709FD0DE}" sibTransId="{2E514949-FEEC-43CB-8F12-964BF92221AE}"/>
    <dgm:cxn modelId="{E22EC495-CD57-49E7-8744-4614D217E60F}" srcId="{9E58DB3D-23AA-4909-8539-6597A617E268}" destId="{2E6DAB04-2B3F-4C42-B71C-B851E89BCD63}" srcOrd="0" destOrd="0" parTransId="{04980C30-E6D9-47A5-9B28-08CC526E0295}" sibTransId="{B3E69E3F-6D91-4909-87DA-1F0B69116BF4}"/>
    <dgm:cxn modelId="{49B0BFA6-1C46-455C-9EBE-F396570F91DB}" type="presOf" srcId="{63BB348C-C76D-4D1C-857C-151589CCD0CE}" destId="{E4EB915E-468A-44BB-B267-E5B7F85D8F88}" srcOrd="0" destOrd="0" presId="urn:microsoft.com/office/officeart/2005/8/layout/chevron2"/>
    <dgm:cxn modelId="{D69587B7-94F9-4B4F-8EEF-B0EBE3FFD7B4}" srcId="{50C79372-DA98-40BD-88DE-49AD09257658}" destId="{A33DDC48-DA8A-4992-AAEE-B1A524388F2C}" srcOrd="0" destOrd="0" parTransId="{24EC8087-E237-4216-BE49-FC4F211DF2B4}" sibTransId="{577AAD50-BD38-47CA-A817-F317637D5385}"/>
    <dgm:cxn modelId="{79CCFABA-CC35-4055-ABDD-918060AFB25C}" type="presOf" srcId="{940D74F2-8D2F-4FF3-A2FD-CD0CBF2FADD5}" destId="{BFD97986-906D-48BD-A2BD-1C44B0D2073A}" srcOrd="0" destOrd="0" presId="urn:microsoft.com/office/officeart/2005/8/layout/chevron2"/>
    <dgm:cxn modelId="{EE158EBC-36D4-4440-965E-B7848185FE53}" srcId="{1598FC9C-7592-4879-9E62-49CDF6CF23D0}" destId="{63BB348C-C76D-4D1C-857C-151589CCD0CE}" srcOrd="0" destOrd="0" parTransId="{D521AF19-53ED-4709-82B3-65F893110658}" sibTransId="{8D334B35-99A6-4280-A6DE-897B597D4FA0}"/>
    <dgm:cxn modelId="{B2CC12C3-D7C7-4C0D-B54B-74C5C62A7BDF}" srcId="{E1A40C72-8468-41BF-BACD-690334167A7D}" destId="{9E58DB3D-23AA-4909-8539-6597A617E268}" srcOrd="0" destOrd="0" parTransId="{89B97F55-28B9-4D50-BA1B-83009658C729}" sibTransId="{AC98ECD3-2E22-4D37-A5CA-FAC5791E400A}"/>
    <dgm:cxn modelId="{923830D3-748A-4C2C-A84E-FBB62950B284}" srcId="{9E58DB3D-23AA-4909-8539-6597A617E268}" destId="{C6D49BA8-5F37-4457-B805-D76B834AA1DF}" srcOrd="1" destOrd="0" parTransId="{BB15587C-DD02-4582-96C6-56EADEFF04FF}" sibTransId="{541EA007-86DC-4CEF-8F0A-222B6947ABF8}"/>
    <dgm:cxn modelId="{C6D1F9D7-267D-4CF2-95FE-35529E7481ED}" type="presOf" srcId="{2E6DAB04-2B3F-4C42-B71C-B851E89BCD63}" destId="{542C0ECF-D44F-4289-903A-BD9CF7E04ED5}" srcOrd="0" destOrd="0" presId="urn:microsoft.com/office/officeart/2005/8/layout/chevron2"/>
    <dgm:cxn modelId="{BEEB6CD8-1DDA-4ACA-ACE4-E81A6ED6118D}" srcId="{E1A40C72-8468-41BF-BACD-690334167A7D}" destId="{50C79372-DA98-40BD-88DE-49AD09257658}" srcOrd="2" destOrd="0" parTransId="{BC1E7ECE-C0B2-4667-BE36-E331133D40CC}" sibTransId="{35338E9F-E679-4B8D-B396-4F15DE54A5FA}"/>
    <dgm:cxn modelId="{B39704E8-0734-4A3C-AB60-D3AE01330914}" type="presOf" srcId="{96F072E8-6FFA-471F-9097-0E8994541F1E}" destId="{E3E4270C-9FDB-44DF-A448-D3D326A05589}" srcOrd="0" destOrd="0" presId="urn:microsoft.com/office/officeart/2005/8/layout/chevron2"/>
    <dgm:cxn modelId="{BD2B39FF-514F-43A5-9E66-F4B0D6A9D8D7}" type="presOf" srcId="{E1A40C72-8468-41BF-BACD-690334167A7D}" destId="{D88E170F-53D1-40CE-B8DB-D99D5FC81946}" srcOrd="0" destOrd="0" presId="urn:microsoft.com/office/officeart/2005/8/layout/chevron2"/>
    <dgm:cxn modelId="{9C8397D5-5C98-4362-80FD-B13700A66F57}" type="presParOf" srcId="{D88E170F-53D1-40CE-B8DB-D99D5FC81946}" destId="{8198AD1E-4D2B-4B97-9ED0-624F1C91E83C}" srcOrd="0" destOrd="0" presId="urn:microsoft.com/office/officeart/2005/8/layout/chevron2"/>
    <dgm:cxn modelId="{6DB548AE-94E8-4EAB-A3D2-B4F5F2CACAB9}" type="presParOf" srcId="{8198AD1E-4D2B-4B97-9ED0-624F1C91E83C}" destId="{DCCD7F63-2433-467C-9C67-A568E4D20F06}" srcOrd="0" destOrd="0" presId="urn:microsoft.com/office/officeart/2005/8/layout/chevron2"/>
    <dgm:cxn modelId="{2A548B7B-76CA-488C-9FA1-015933B9EDC3}" type="presParOf" srcId="{8198AD1E-4D2B-4B97-9ED0-624F1C91E83C}" destId="{542C0ECF-D44F-4289-903A-BD9CF7E04ED5}" srcOrd="1" destOrd="0" presId="urn:microsoft.com/office/officeart/2005/8/layout/chevron2"/>
    <dgm:cxn modelId="{D3B1ABD7-E45A-49A4-9607-A52C8FB749E0}" type="presParOf" srcId="{D88E170F-53D1-40CE-B8DB-D99D5FC81946}" destId="{4A6A640F-8D4C-4F74-B908-71B1EC6A5BE4}" srcOrd="1" destOrd="0" presId="urn:microsoft.com/office/officeart/2005/8/layout/chevron2"/>
    <dgm:cxn modelId="{17BBF174-603E-4D04-A4A2-CD3553F398E0}" type="presParOf" srcId="{D88E170F-53D1-40CE-B8DB-D99D5FC81946}" destId="{C2FDE2C6-C80C-4068-9DC0-2DB732D8C427}" srcOrd="2" destOrd="0" presId="urn:microsoft.com/office/officeart/2005/8/layout/chevron2"/>
    <dgm:cxn modelId="{53D419D8-F314-4E2E-BB82-30C64E200F8C}" type="presParOf" srcId="{C2FDE2C6-C80C-4068-9DC0-2DB732D8C427}" destId="{E3E4270C-9FDB-44DF-A448-D3D326A05589}" srcOrd="0" destOrd="0" presId="urn:microsoft.com/office/officeart/2005/8/layout/chevron2"/>
    <dgm:cxn modelId="{EA8B0FE9-08D8-48A1-9B5B-8581616252CE}" type="presParOf" srcId="{C2FDE2C6-C80C-4068-9DC0-2DB732D8C427}" destId="{C63A254B-C547-493C-BA6A-53666CB49410}" srcOrd="1" destOrd="0" presId="urn:microsoft.com/office/officeart/2005/8/layout/chevron2"/>
    <dgm:cxn modelId="{7955EDFA-36E3-42E2-A535-A1B79CA81ECE}" type="presParOf" srcId="{D88E170F-53D1-40CE-B8DB-D99D5FC81946}" destId="{F1CB5B65-A8C2-4A5F-B61A-1951909E5C7D}" srcOrd="3" destOrd="0" presId="urn:microsoft.com/office/officeart/2005/8/layout/chevron2"/>
    <dgm:cxn modelId="{EE36372F-FCC6-4A93-A2D7-D60E3DD49E95}" type="presParOf" srcId="{D88E170F-53D1-40CE-B8DB-D99D5FC81946}" destId="{17817D06-4051-4537-8CCD-6F90E2C69454}" srcOrd="4" destOrd="0" presId="urn:microsoft.com/office/officeart/2005/8/layout/chevron2"/>
    <dgm:cxn modelId="{43698BA1-F602-4F5E-A5AA-9D5C21296C3A}" type="presParOf" srcId="{17817D06-4051-4537-8CCD-6F90E2C69454}" destId="{07B03B7C-521C-40F9-B38F-FAD9622B534B}" srcOrd="0" destOrd="0" presId="urn:microsoft.com/office/officeart/2005/8/layout/chevron2"/>
    <dgm:cxn modelId="{AA9BE300-F1A0-414D-9B75-31B70C25E896}" type="presParOf" srcId="{17817D06-4051-4537-8CCD-6F90E2C69454}" destId="{CEBF142B-BBEF-4A75-8CD0-780EB6873EEF}" srcOrd="1" destOrd="0" presId="urn:microsoft.com/office/officeart/2005/8/layout/chevron2"/>
    <dgm:cxn modelId="{F83A5037-5A84-4DC3-AA9A-472737C060C7}" type="presParOf" srcId="{D88E170F-53D1-40CE-B8DB-D99D5FC81946}" destId="{F65D897C-8A19-4B0B-A86B-EEE299E7A99D}" srcOrd="5" destOrd="0" presId="urn:microsoft.com/office/officeart/2005/8/layout/chevron2"/>
    <dgm:cxn modelId="{9553042E-3F25-46F1-A4AB-11B72055D660}" type="presParOf" srcId="{D88E170F-53D1-40CE-B8DB-D99D5FC81946}" destId="{F0426F0C-879B-4529-99E6-140CE0B202E4}" srcOrd="6" destOrd="0" presId="urn:microsoft.com/office/officeart/2005/8/layout/chevron2"/>
    <dgm:cxn modelId="{6E86B9C1-E7EC-45B7-B60C-2B54C23A4A5A}" type="presParOf" srcId="{F0426F0C-879B-4529-99E6-140CE0B202E4}" destId="{8131D9DC-21FA-415F-A1F2-4056D8C9166A}" srcOrd="0" destOrd="0" presId="urn:microsoft.com/office/officeart/2005/8/layout/chevron2"/>
    <dgm:cxn modelId="{EB640326-998E-45A8-879C-79175D0FE4DD}" type="presParOf" srcId="{F0426F0C-879B-4529-99E6-140CE0B202E4}" destId="{E4EB915E-468A-44BB-B267-E5B7F85D8F88}" srcOrd="1" destOrd="0" presId="urn:microsoft.com/office/officeart/2005/8/layout/chevron2"/>
    <dgm:cxn modelId="{E5F0EBCA-D94A-4014-B961-4232872497E5}" type="presParOf" srcId="{D88E170F-53D1-40CE-B8DB-D99D5FC81946}" destId="{3166E1EC-AB65-445A-9386-38E5FDACAAB1}" srcOrd="7" destOrd="0" presId="urn:microsoft.com/office/officeart/2005/8/layout/chevron2"/>
    <dgm:cxn modelId="{59F03CD0-B296-42C6-90EA-6001486AB121}" type="presParOf" srcId="{D88E170F-53D1-40CE-B8DB-D99D5FC81946}" destId="{75060BFC-9A6A-4173-9E17-67C8AA4F4AC5}" srcOrd="8" destOrd="0" presId="urn:microsoft.com/office/officeart/2005/8/layout/chevron2"/>
    <dgm:cxn modelId="{5D10C50A-8E1A-4C00-929B-00C9F474BF24}" type="presParOf" srcId="{75060BFC-9A6A-4173-9E17-67C8AA4F4AC5}" destId="{563011DB-FE44-4571-8208-180B65BAE51C}" srcOrd="0" destOrd="0" presId="urn:microsoft.com/office/officeart/2005/8/layout/chevron2"/>
    <dgm:cxn modelId="{6595F894-2B60-4D23-8ADD-2ADC501AAB85}" type="presParOf" srcId="{75060BFC-9A6A-4173-9E17-67C8AA4F4AC5}" destId="{213A5C2D-F917-4A88-8B4F-B660B7ADF79E}" srcOrd="1" destOrd="0" presId="urn:microsoft.com/office/officeart/2005/8/layout/chevron2"/>
    <dgm:cxn modelId="{41188112-58E1-48A4-9AA0-3DF59BDF4622}" type="presParOf" srcId="{D88E170F-53D1-40CE-B8DB-D99D5FC81946}" destId="{7F201DD6-4B04-48B4-87CB-CA0677061C28}" srcOrd="9" destOrd="0" presId="urn:microsoft.com/office/officeart/2005/8/layout/chevron2"/>
    <dgm:cxn modelId="{5296BDF1-BA30-407F-8740-54DD5A53F83B}" type="presParOf" srcId="{D88E170F-53D1-40CE-B8DB-D99D5FC81946}" destId="{4D36FDB8-2F1B-4241-B141-3B5143BE794A}" srcOrd="10" destOrd="0" presId="urn:microsoft.com/office/officeart/2005/8/layout/chevron2"/>
    <dgm:cxn modelId="{A52A899D-F1FE-48E9-BDA0-8C5DB36581E6}" type="presParOf" srcId="{4D36FDB8-2F1B-4241-B141-3B5143BE794A}" destId="{BFD97986-906D-48BD-A2BD-1C44B0D2073A}" srcOrd="0" destOrd="0" presId="urn:microsoft.com/office/officeart/2005/8/layout/chevron2"/>
    <dgm:cxn modelId="{96C96FEF-8F57-4EA6-9336-362F193AA74B}" type="presParOf" srcId="{4D36FDB8-2F1B-4241-B141-3B5143BE794A}" destId="{D4A8E130-67E2-45D5-A72F-0FC43F81EF12}" srcOrd="1" destOrd="0" presId="urn:microsoft.com/office/officeart/2005/8/layout/chevron2"/>
    <dgm:cxn modelId="{00FE3D0F-7ADD-4833-AD7A-A9712379DCDD}" type="presParOf" srcId="{D88E170F-53D1-40CE-B8DB-D99D5FC81946}" destId="{AAD59646-6D15-4D2B-97AC-B09B9EE3B8B3}" srcOrd="11" destOrd="0" presId="urn:microsoft.com/office/officeart/2005/8/layout/chevron2"/>
    <dgm:cxn modelId="{AC694AE8-AF1F-4BCC-A2AD-17F49874D430}" type="presParOf" srcId="{D88E170F-53D1-40CE-B8DB-D99D5FC81946}" destId="{82BBE044-E31F-49F6-B8F3-02981FCF2AC9}" srcOrd="12" destOrd="0" presId="urn:microsoft.com/office/officeart/2005/8/layout/chevron2"/>
    <dgm:cxn modelId="{45A64FBE-C1FB-4870-9C33-B1B6D2156AA2}" type="presParOf" srcId="{82BBE044-E31F-49F6-B8F3-02981FCF2AC9}" destId="{43DA7322-D1C6-4DC3-B683-8E54B6EA538C}" srcOrd="0" destOrd="0" presId="urn:microsoft.com/office/officeart/2005/8/layout/chevron2"/>
    <dgm:cxn modelId="{4043EE57-4B16-4977-913D-58FE33BAA645}" type="presParOf" srcId="{82BBE044-E31F-49F6-B8F3-02981FCF2AC9}" destId="{A269B233-4969-4DEC-A915-99A6AF4379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D7F63-2433-467C-9C67-A568E4D20F06}">
      <dsp:nvSpPr>
        <dsp:cNvPr id="0" name=""/>
        <dsp:cNvSpPr/>
      </dsp:nvSpPr>
      <dsp:spPr>
        <a:xfrm rot="5400000">
          <a:off x="-123878" y="149760"/>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rPr>
            <a:t>2021</a:t>
          </a:r>
        </a:p>
      </dsp:txBody>
      <dsp:txXfrm rot="-5400000">
        <a:off x="1" y="314930"/>
        <a:ext cx="578098" cy="247757"/>
      </dsp:txXfrm>
    </dsp:sp>
    <dsp:sp modelId="{542C0ECF-D44F-4289-903A-BD9CF7E04ED5}">
      <dsp:nvSpPr>
        <dsp:cNvPr id="0" name=""/>
        <dsp:cNvSpPr/>
      </dsp:nvSpPr>
      <dsp:spPr>
        <a:xfrm rot="5400000">
          <a:off x="4171825" y="-3593724"/>
          <a:ext cx="536805" cy="7724259"/>
        </a:xfrm>
        <a:prstGeom prst="round2SameRect">
          <a:avLst/>
        </a:prstGeom>
        <a:solidFill>
          <a:srgbClr val="009AD1">
            <a:lumMod val="20000"/>
            <a:lumOff val="80000"/>
            <a:alpha val="90000"/>
          </a:srgbClr>
        </a:solidFill>
        <a:ln w="12700" cap="flat" cmpd="sng" algn="ctr">
          <a:solidFill>
            <a:srgbClr val="009AD1">
              <a:lumMod val="40000"/>
              <a:lumOff val="6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3.7. Markkinoille saattamisen kieltäminen (kieltotuotteet)</a:t>
          </a:r>
        </a:p>
        <a:p>
          <a:pPr marL="171450" lvl="1" indent="-171450" algn="l" defTabSz="711200">
            <a:lnSpc>
              <a:spcPct val="90000"/>
            </a:lnSpc>
            <a:spcBef>
              <a:spcPct val="0"/>
            </a:spcBef>
            <a:spcAft>
              <a:spcPct val="15000"/>
            </a:spcAft>
            <a:buChar char="•"/>
          </a:pPr>
          <a:r>
            <a:rPr lang="fi-FI" sz="1600" kern="1200" dirty="0">
              <a:solidFill>
                <a:schemeClr val="bg1"/>
              </a:solidFill>
            </a:rPr>
            <a:t>3.7. </a:t>
          </a:r>
          <a:r>
            <a:rPr lang="fi-FI" sz="1600" kern="1200" dirty="0">
              <a:solidFill>
                <a:srgbClr val="000000"/>
              </a:solidFill>
              <a:latin typeface="Calibri" panose="020F0502020204030204"/>
              <a:ea typeface="+mn-ea"/>
              <a:cs typeface="+mn-cs"/>
            </a:rPr>
            <a:t>Merkintävaatimukset</a:t>
          </a:r>
          <a:r>
            <a:rPr lang="fi-FI" sz="1600" kern="1200" dirty="0">
              <a:solidFill>
                <a:schemeClr val="bg1"/>
              </a:solidFill>
            </a:rPr>
            <a:t> (roskaantumista ehkäisevät merkinnät =&gt; kilpikonnamerkki)</a:t>
          </a:r>
        </a:p>
      </dsp:txBody>
      <dsp:txXfrm rot="-5400000">
        <a:off x="578099" y="26207"/>
        <a:ext cx="7698054" cy="484395"/>
      </dsp:txXfrm>
    </dsp:sp>
    <dsp:sp modelId="{E3E4270C-9FDB-44DF-A448-D3D326A05589}">
      <dsp:nvSpPr>
        <dsp:cNvPr id="0" name=""/>
        <dsp:cNvSpPr/>
      </dsp:nvSpPr>
      <dsp:spPr>
        <a:xfrm rot="5400000">
          <a:off x="-123878" y="897679"/>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2023</a:t>
          </a:r>
        </a:p>
      </dsp:txBody>
      <dsp:txXfrm rot="-5400000">
        <a:off x="1" y="1062849"/>
        <a:ext cx="578098" cy="247757"/>
      </dsp:txXfrm>
    </dsp:sp>
    <dsp:sp modelId="{C63A254B-C547-493C-BA6A-53666CB49410}">
      <dsp:nvSpPr>
        <dsp:cNvPr id="0" name=""/>
        <dsp:cNvSpPr/>
      </dsp:nvSpPr>
      <dsp:spPr>
        <a:xfrm rot="5400000">
          <a:off x="4171825" y="-2853666"/>
          <a:ext cx="536805" cy="7724259"/>
        </a:xfrm>
        <a:prstGeom prst="round2SameRect">
          <a:avLst/>
        </a:prstGeom>
        <a:solidFill>
          <a:srgbClr val="009AD1">
            <a:lumMod val="20000"/>
            <a:lumOff val="80000"/>
            <a:alpha val="90000"/>
          </a:srgb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Calibri" panose="020F0502020204030204"/>
              <a:ea typeface="+mn-ea"/>
              <a:cs typeface="+mn-cs"/>
            </a:rPr>
            <a:t>5.1. </a:t>
          </a:r>
          <a:r>
            <a:rPr lang="fi-FI" sz="1600" b="1" kern="1200" dirty="0">
              <a:solidFill>
                <a:schemeClr val="bg1"/>
              </a:solidFill>
              <a:latin typeface="Calibri" panose="020F0502020204030204"/>
              <a:ea typeface="+mn-ea"/>
              <a:cs typeface="+mn-cs"/>
            </a:rPr>
            <a:t>Laajennettu tuottajan vastuu </a:t>
          </a:r>
          <a:r>
            <a:rPr lang="fi-FI" sz="1600" kern="1200" dirty="0">
              <a:solidFill>
                <a:schemeClr val="bg1"/>
              </a:solidFill>
              <a:latin typeface="Calibri" panose="020F0502020204030204"/>
              <a:ea typeface="+mn-ea"/>
              <a:cs typeface="+mn-cs"/>
            </a:rPr>
            <a:t>(julkisten alueiden siivouksesta ja roskien keruusta aiheutuvat kustannukset): pakkaukset ja tupakkatuotteet</a:t>
          </a:r>
        </a:p>
      </dsp:txBody>
      <dsp:txXfrm rot="-5400000">
        <a:off x="578099" y="766265"/>
        <a:ext cx="7698054" cy="484395"/>
      </dsp:txXfrm>
    </dsp:sp>
    <dsp:sp modelId="{07B03B7C-521C-40F9-B38F-FAD9622B534B}">
      <dsp:nvSpPr>
        <dsp:cNvPr id="0" name=""/>
        <dsp:cNvSpPr/>
      </dsp:nvSpPr>
      <dsp:spPr>
        <a:xfrm rot="5400000">
          <a:off x="-123878" y="1610573"/>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2024</a:t>
          </a:r>
        </a:p>
      </dsp:txBody>
      <dsp:txXfrm rot="-5400000">
        <a:off x="1" y="1775743"/>
        <a:ext cx="578098" cy="247757"/>
      </dsp:txXfrm>
    </dsp:sp>
    <dsp:sp modelId="{CEBF142B-BBEF-4A75-8CD0-780EB6873EEF}">
      <dsp:nvSpPr>
        <dsp:cNvPr id="0" name=""/>
        <dsp:cNvSpPr/>
      </dsp:nvSpPr>
      <dsp:spPr>
        <a:xfrm rot="5400000">
          <a:off x="4171825" y="-2103570"/>
          <a:ext cx="536805" cy="7724259"/>
        </a:xfrm>
        <a:prstGeom prst="round2SameRect">
          <a:avLst/>
        </a:prstGeom>
        <a:solidFill>
          <a:srgbClr val="009AD1">
            <a:lumMod val="20000"/>
            <a:lumOff val="80000"/>
            <a:alpha val="90000"/>
          </a:srgb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mn-lt"/>
            </a:rPr>
            <a:t>3.7. Tuotevaatimukset (muovisen korkin pysyttävä kiinni juomapakkauksessa)</a:t>
          </a:r>
        </a:p>
        <a:p>
          <a:pPr marL="171450" lvl="1" indent="-171450" algn="l" defTabSz="711200">
            <a:lnSpc>
              <a:spcPct val="90000"/>
            </a:lnSpc>
            <a:spcBef>
              <a:spcPct val="0"/>
            </a:spcBef>
            <a:spcAft>
              <a:spcPct val="15000"/>
            </a:spcAft>
            <a:buChar char="•"/>
          </a:pPr>
          <a:r>
            <a:rPr lang="fi-FI" sz="1600" kern="1200" dirty="0">
              <a:solidFill>
                <a:schemeClr val="bg1"/>
              </a:solidFill>
              <a:latin typeface="+mn-lt"/>
            </a:rPr>
            <a:t>31.12. </a:t>
          </a:r>
          <a:r>
            <a:rPr lang="fi-FI" sz="1600" kern="1200" dirty="0">
              <a:solidFill>
                <a:schemeClr val="bg1"/>
              </a:solidFill>
              <a:latin typeface="+mn-lt"/>
              <a:ea typeface="+mn-ea"/>
              <a:cs typeface="+mn-cs"/>
            </a:rPr>
            <a:t>Laajennettu tuottajan </a:t>
          </a:r>
          <a:r>
            <a:rPr lang="fi-FI" sz="1600" kern="1200" dirty="0">
              <a:solidFill>
                <a:schemeClr val="bg1"/>
              </a:solidFill>
              <a:latin typeface="+mn-lt"/>
            </a:rPr>
            <a:t>vastuu: muut kuin pakkaukset ja tupakkatuotteet</a:t>
          </a:r>
        </a:p>
      </dsp:txBody>
      <dsp:txXfrm rot="-5400000">
        <a:off x="578099" y="1516361"/>
        <a:ext cx="7698054" cy="484395"/>
      </dsp:txXfrm>
    </dsp:sp>
    <dsp:sp modelId="{8131D9DC-21FA-415F-A1F2-4056D8C9166A}">
      <dsp:nvSpPr>
        <dsp:cNvPr id="0" name=""/>
        <dsp:cNvSpPr/>
      </dsp:nvSpPr>
      <dsp:spPr>
        <a:xfrm rot="5400000">
          <a:off x="-123878" y="2352810"/>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rPr>
            <a:t>2025</a:t>
          </a:r>
        </a:p>
      </dsp:txBody>
      <dsp:txXfrm rot="-5400000">
        <a:off x="1" y="2517980"/>
        <a:ext cx="578098" cy="247757"/>
      </dsp:txXfrm>
    </dsp:sp>
    <dsp:sp modelId="{E4EB915E-468A-44BB-B267-E5B7F85D8F88}">
      <dsp:nvSpPr>
        <dsp:cNvPr id="0" name=""/>
        <dsp:cNvSpPr/>
      </dsp:nvSpPr>
      <dsp:spPr>
        <a:xfrm rot="5400000">
          <a:off x="4171825" y="-1316032"/>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latin typeface="+mn-lt"/>
            </a:rPr>
            <a:t>Tuotevaatimukset (</a:t>
          </a:r>
          <a:r>
            <a:rPr lang="fi-FI" sz="1600" kern="1200" dirty="0">
              <a:solidFill>
                <a:schemeClr val="bg1"/>
              </a:solidFill>
              <a:latin typeface="+mn-lt"/>
              <a:ea typeface="+mn-ea"/>
              <a:cs typeface="+mn-cs"/>
            </a:rPr>
            <a:t>PET-juomapulloissa</a:t>
          </a:r>
          <a:r>
            <a:rPr lang="fi-FI" sz="1600" kern="1200" dirty="0">
              <a:solidFill>
                <a:schemeClr val="bg1"/>
              </a:solidFill>
              <a:latin typeface="+mn-lt"/>
            </a:rPr>
            <a:t> kierrätettyä muovia min 25 %)</a:t>
          </a:r>
        </a:p>
        <a:p>
          <a:pPr marL="171450" lvl="1" indent="-171450" algn="l" defTabSz="711200">
            <a:lnSpc>
              <a:spcPct val="90000"/>
            </a:lnSpc>
            <a:spcBef>
              <a:spcPct val="0"/>
            </a:spcBef>
            <a:spcAft>
              <a:spcPct val="15000"/>
            </a:spcAft>
            <a:buChar char="•"/>
          </a:pPr>
          <a:r>
            <a:rPr lang="fi-FI" sz="1600" kern="1200" dirty="0">
              <a:solidFill>
                <a:schemeClr val="bg1"/>
              </a:solidFill>
              <a:latin typeface="+mn-lt"/>
            </a:rPr>
            <a:t>Erilliskeräys (77 % juomapulloista erilliskerätään kierrätystä varten)</a:t>
          </a:r>
        </a:p>
      </dsp:txBody>
      <dsp:txXfrm rot="-5400000">
        <a:off x="578099" y="2303899"/>
        <a:ext cx="7698054" cy="484395"/>
      </dsp:txXfrm>
    </dsp:sp>
    <dsp:sp modelId="{563011DB-FE44-4571-8208-180B65BAE51C}">
      <dsp:nvSpPr>
        <dsp:cNvPr id="0" name=""/>
        <dsp:cNvSpPr/>
      </dsp:nvSpPr>
      <dsp:spPr>
        <a:xfrm rot="5400000">
          <a:off x="-123878" y="3095047"/>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2026</a:t>
          </a:r>
        </a:p>
      </dsp:txBody>
      <dsp:txXfrm rot="-5400000">
        <a:off x="1" y="3260217"/>
        <a:ext cx="578098" cy="247757"/>
      </dsp:txXfrm>
    </dsp:sp>
    <dsp:sp modelId="{213A5C2D-F917-4A88-8B4F-B660B7ADF79E}">
      <dsp:nvSpPr>
        <dsp:cNvPr id="0" name=""/>
        <dsp:cNvSpPr/>
      </dsp:nvSpPr>
      <dsp:spPr>
        <a:xfrm rot="5400000">
          <a:off x="4171825" y="-619096"/>
          <a:ext cx="536805" cy="7724259"/>
        </a:xfrm>
        <a:prstGeom prst="round2SameRect">
          <a:avLst/>
        </a:prstGeom>
        <a:solidFill>
          <a:srgbClr val="009AD1">
            <a:lumMod val="20000"/>
            <a:lumOff val="80000"/>
            <a:alpha val="90000"/>
          </a:srgbClr>
        </a:solidFill>
        <a:ln w="12700" cap="flat" cmpd="sng" algn="ctr">
          <a:solidFill>
            <a:srgbClr val="009AD1">
              <a:lumMod val="40000"/>
              <a:lumOff val="6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rgbClr val="000000"/>
              </a:solidFill>
              <a:latin typeface="Calibri" panose="020F0502020204030204"/>
              <a:ea typeface="+mn-ea"/>
              <a:cs typeface="+mn-cs"/>
            </a:rPr>
            <a:t>Kulutuksen vähentäminen (vuoden 2022 tasosta vuoteen 2026 mennessä)</a:t>
          </a:r>
        </a:p>
      </dsp:txBody>
      <dsp:txXfrm rot="-5400000">
        <a:off x="578099" y="3000835"/>
        <a:ext cx="7698054" cy="484395"/>
      </dsp:txXfrm>
    </dsp:sp>
    <dsp:sp modelId="{BFD97986-906D-48BD-A2BD-1C44B0D2073A}">
      <dsp:nvSpPr>
        <dsp:cNvPr id="0" name=""/>
        <dsp:cNvSpPr/>
      </dsp:nvSpPr>
      <dsp:spPr>
        <a:xfrm rot="5400000">
          <a:off x="-123878" y="3811402"/>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2029</a:t>
          </a:r>
        </a:p>
      </dsp:txBody>
      <dsp:txXfrm rot="-5400000">
        <a:off x="1" y="3976572"/>
        <a:ext cx="578098" cy="247757"/>
      </dsp:txXfrm>
    </dsp:sp>
    <dsp:sp modelId="{D4A8E130-67E2-45D5-A72F-0FC43F81EF12}">
      <dsp:nvSpPr>
        <dsp:cNvPr id="0" name=""/>
        <dsp:cNvSpPr/>
      </dsp:nvSpPr>
      <dsp:spPr>
        <a:xfrm rot="5400000">
          <a:off x="4171825" y="123140"/>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Erilliskeräys (90 % juomapulloista erilliskerätään kierrätystä varten)</a:t>
          </a:r>
        </a:p>
      </dsp:txBody>
      <dsp:txXfrm rot="-5400000">
        <a:off x="578099" y="3743072"/>
        <a:ext cx="7698054" cy="484395"/>
      </dsp:txXfrm>
    </dsp:sp>
    <dsp:sp modelId="{43DA7322-D1C6-4DC3-B683-8E54B6EA538C}">
      <dsp:nvSpPr>
        <dsp:cNvPr id="0" name=""/>
        <dsp:cNvSpPr/>
      </dsp:nvSpPr>
      <dsp:spPr>
        <a:xfrm rot="5400000">
          <a:off x="-123878" y="4559478"/>
          <a:ext cx="825855" cy="578098"/>
        </a:xfrm>
        <a:prstGeom prst="chevron">
          <a:avLst/>
        </a:prstGeom>
        <a:solidFill>
          <a:srgbClr val="0070C0"/>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accent5"/>
              </a:solidFill>
              <a:latin typeface="Arial" panose="020B0604020202020204"/>
              <a:ea typeface="+mn-ea"/>
              <a:cs typeface="+mn-cs"/>
            </a:rPr>
            <a:t>2030</a:t>
          </a:r>
        </a:p>
      </dsp:txBody>
      <dsp:txXfrm rot="-5400000">
        <a:off x="1" y="4724648"/>
        <a:ext cx="578098" cy="247757"/>
      </dsp:txXfrm>
    </dsp:sp>
    <dsp:sp modelId="{A269B233-4969-4DEC-A915-99A6AF4379BA}">
      <dsp:nvSpPr>
        <dsp:cNvPr id="0" name=""/>
        <dsp:cNvSpPr/>
      </dsp:nvSpPr>
      <dsp:spPr>
        <a:xfrm rot="5400000">
          <a:off x="4171825" y="865377"/>
          <a:ext cx="536805" cy="7724259"/>
        </a:xfrm>
        <a:prstGeom prst="round2SameRect">
          <a:avLst/>
        </a:prstGeom>
        <a:solidFill>
          <a:schemeClr val="accent2">
            <a:lumMod val="20000"/>
            <a:lumOff val="8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solidFill>
                <a:schemeClr val="bg1"/>
              </a:solidFill>
            </a:rPr>
            <a:t>Tuotevaatimukset (juomapulloissa kierrätettyä muovia min 30 %)</a:t>
          </a:r>
        </a:p>
      </dsp:txBody>
      <dsp:txXfrm rot="-5400000">
        <a:off x="578099" y="4485309"/>
        <a:ext cx="7698054" cy="4843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74EED3-8C50-C94B-873A-776F1D0067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173CB77C-2F89-1741-A0A6-22CBD9C7A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E8663C-E836-174A-88AB-4FD6CBA4034F}" type="datetimeFigureOut">
              <a:rPr lang="en-FI" smtClean="0"/>
              <a:t>12/04/2024</a:t>
            </a:fld>
            <a:endParaRPr lang="en-FI"/>
          </a:p>
        </p:txBody>
      </p:sp>
      <p:sp>
        <p:nvSpPr>
          <p:cNvPr id="4" name="Footer Placeholder 3">
            <a:extLst>
              <a:ext uri="{FF2B5EF4-FFF2-40B4-BE49-F238E27FC236}">
                <a16:creationId xmlns:a16="http://schemas.microsoft.com/office/drawing/2014/main" id="{8AFFEAFA-EAA5-1041-B190-DC14B5A415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92BFDD4F-06BB-5040-8422-E20441350C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073A89-039A-DE4E-8ED0-1D6F4B7DAAA2}" type="slidenum">
              <a:rPr lang="en-FI" smtClean="0"/>
              <a:t>‹#›</a:t>
            </a:fld>
            <a:endParaRPr lang="en-FI"/>
          </a:p>
        </p:txBody>
      </p:sp>
    </p:spTree>
    <p:extLst>
      <p:ext uri="{BB962C8B-B14F-4D97-AF65-F5344CB8AC3E}">
        <p14:creationId xmlns:p14="http://schemas.microsoft.com/office/powerpoint/2010/main" val="3849098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EE7D3-AD9A-4D4C-8C70-2354BEDEA27C}" type="datetimeFigureOut">
              <a:rPr lang="en-FI" smtClean="0"/>
              <a:t>12/04/2024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DD288-1237-2348-BCB3-3646249E8FA2}" type="slidenum">
              <a:rPr lang="en-FI" smtClean="0"/>
              <a:t>‹#›</a:t>
            </a:fld>
            <a:endParaRPr lang="en-FI"/>
          </a:p>
        </p:txBody>
      </p:sp>
    </p:spTree>
    <p:extLst>
      <p:ext uri="{BB962C8B-B14F-4D97-AF65-F5344CB8AC3E}">
        <p14:creationId xmlns:p14="http://schemas.microsoft.com/office/powerpoint/2010/main" val="194221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E1DD288-1237-2348-BCB3-3646249E8FA2}" type="slidenum">
              <a:rPr lang="en-FI" smtClean="0"/>
              <a:t>5</a:t>
            </a:fld>
            <a:endParaRPr lang="en-FI"/>
          </a:p>
        </p:txBody>
      </p:sp>
    </p:spTree>
    <p:extLst>
      <p:ext uri="{BB962C8B-B14F-4D97-AF65-F5344CB8AC3E}">
        <p14:creationId xmlns:p14="http://schemas.microsoft.com/office/powerpoint/2010/main" val="127736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r"/>
            <a:r>
              <a:rPr lang="fi-FI" i="1" dirty="0"/>
              <a:t>9 278</a:t>
            </a:r>
            <a:endParaRPr lang="en-US" dirty="0"/>
          </a:p>
          <a:p>
            <a:pPr algn="r"/>
            <a:r>
              <a:rPr lang="fi-FI" i="1" dirty="0"/>
              <a:t>3 700</a:t>
            </a:r>
            <a:endParaRPr lang="en-US" dirty="0"/>
          </a:p>
          <a:p>
            <a:pPr algn="r"/>
            <a:r>
              <a:rPr lang="fi-FI" i="1" dirty="0"/>
              <a:t>20 237</a:t>
            </a:r>
            <a:endParaRPr lang="en-US" dirty="0"/>
          </a:p>
          <a:p>
            <a:pPr algn="r"/>
            <a:r>
              <a:rPr lang="fi-FI" i="1" dirty="0"/>
              <a:t>1 605</a:t>
            </a:r>
            <a:endParaRPr lang="en-US" dirty="0"/>
          </a:p>
          <a:p>
            <a:pPr algn="r"/>
            <a:r>
              <a:rPr lang="fi-FI" i="1" dirty="0"/>
              <a:t>1 841</a:t>
            </a:r>
            <a:endParaRPr lang="en-US" dirty="0"/>
          </a:p>
          <a:p>
            <a:pPr algn="r"/>
            <a:r>
              <a:rPr lang="fi-FI" i="1" dirty="0"/>
              <a:t>7 184</a:t>
            </a:r>
            <a:endParaRPr lang="en-US" dirty="0"/>
          </a:p>
          <a:p>
            <a:pPr algn="r"/>
            <a:r>
              <a:rPr lang="fi-FI" b="1" i="1" dirty="0"/>
              <a:t>43 843</a:t>
            </a:r>
            <a:endParaRPr lang="en-US" dirty="0"/>
          </a:p>
          <a:p>
            <a:endParaRPr lang="en-US" dirty="0">
              <a:cs typeface="Calibri"/>
            </a:endParaRPr>
          </a:p>
        </p:txBody>
      </p:sp>
      <p:sp>
        <p:nvSpPr>
          <p:cNvPr id="4" name="Dian numeron paikkamerkki 3"/>
          <p:cNvSpPr>
            <a:spLocks noGrp="1"/>
          </p:cNvSpPr>
          <p:nvPr>
            <p:ph type="sldNum" sz="quarter" idx="5"/>
          </p:nvPr>
        </p:nvSpPr>
        <p:spPr/>
        <p:txBody>
          <a:bodyPr/>
          <a:lstStyle/>
          <a:p>
            <a:fld id="{DE1DD288-1237-2348-BCB3-3646249E8FA2}" type="slidenum">
              <a:rPr lang="en-FI" smtClean="0"/>
              <a:t>16</a:t>
            </a:fld>
            <a:endParaRPr lang="en-FI"/>
          </a:p>
        </p:txBody>
      </p:sp>
    </p:spTree>
    <p:extLst>
      <p:ext uri="{BB962C8B-B14F-4D97-AF65-F5344CB8AC3E}">
        <p14:creationId xmlns:p14="http://schemas.microsoft.com/office/powerpoint/2010/main" val="2369966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dirty="0"/>
              <a:t>KOMISSION SUUNTAVIIVAT: Yhteenveto direktiivissä säädetyistä elintarvikepakkausten tuotekuvauksista </a:t>
            </a:r>
          </a:p>
          <a:p>
            <a:pPr algn="l"/>
            <a:endParaRPr lang="fi-FI" dirty="0"/>
          </a:p>
          <a:p>
            <a:pPr algn="l"/>
            <a:r>
              <a:rPr lang="fi-FI" dirty="0"/>
              <a:t>Liitteessä olevan A osan 2 kohta, E osan I jakson 1 kohta ja G osan 1 kohta: ”Elintarvikepakkaukset eli astiat, kuten kannelliset ja kannettomat rasiat, joissa säilytetään elintarvikkeita, jotka </a:t>
            </a:r>
            <a:br>
              <a:rPr lang="fi-FI" dirty="0"/>
            </a:br>
            <a:r>
              <a:rPr lang="fi-FI" dirty="0"/>
              <a:t>a) on tarkoitettu syötäväksi välittömästi joko paikalla tai mukaan otettuna, </a:t>
            </a:r>
          </a:p>
          <a:p>
            <a:pPr algn="l"/>
            <a:r>
              <a:rPr lang="fi-FI" dirty="0"/>
              <a:t>b) syödään tavallisesti astiasta, ja</a:t>
            </a:r>
          </a:p>
          <a:p>
            <a:pPr algn="l"/>
            <a:r>
              <a:rPr lang="fi-FI" dirty="0"/>
              <a:t>c) ovat valmiita syötäväksi ilman lisävalmistamista, kuten kypsentämistä, keittämistä tai lämmittämistä, mukaan lukien elintarvikepakkaukset, joita käytetään pikaruokaa tai muuta välittömästi syötäväksi tarkoitettua ateriaa varten, lukuun ottamatta juomapakkauksia, lautasia ja ruokaa sisältäviä annospakkauksia ja kääreitä.” </a:t>
            </a:r>
          </a:p>
          <a:p>
            <a:pPr algn="l"/>
            <a:endParaRPr lang="fi-FI" dirty="0"/>
          </a:p>
          <a:p>
            <a:pPr algn="l"/>
            <a:r>
              <a:rPr lang="fi-FI" dirty="0"/>
              <a:t>SUPD 12 artikla: ”Sen määrittämiseksi, katsotaanko elintarvikepakkaus tässä direktiivissä tarkoitetuksi kertakäyttöiseksi muovituotteeksi, ratkaisevassa asemassa on liitteessä lueteltujen elintarvikepakkauksia koskevien perusteiden lisäksi elintarvikepakkauksen taipumus päätyä roskana ympäristöön sen tilavuuden tai koon takia, erityisesti yhden annoksen elintarvikepakkauksien osalta.</a:t>
            </a:r>
          </a:p>
          <a:p>
            <a:pPr algn="l"/>
            <a:endParaRPr lang="fi-FI" b="0" i="0" dirty="0">
              <a:solidFill>
                <a:srgbClr val="333333"/>
              </a:solidFill>
              <a:effectLst/>
              <a:latin typeface="Times New Roman" panose="02020603050405020304" pitchFamily="18" charset="0"/>
            </a:endParaRPr>
          </a:p>
          <a:p>
            <a:pPr algn="l"/>
            <a:r>
              <a:rPr lang="fi-FI" dirty="0"/>
              <a:t>PELY 6/2023: Elintarvikepakkauksista SUP-direktiivin soveltamisalaan kuuluvat sellaiset pakkaukset, jotka sisältävät yhden annoksen ruokaa, mikäli muut ehdot täyttyy. </a:t>
            </a:r>
            <a:endParaRPr lang="fi-FI" b="0" i="0" dirty="0">
              <a:solidFill>
                <a:srgbClr val="333333"/>
              </a:solidFill>
              <a:effectLst/>
              <a:latin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DE1DD288-1237-2348-BCB3-3646249E8FA2}" type="slidenum">
              <a:rPr lang="en-FI" smtClean="0"/>
              <a:t>18</a:t>
            </a:fld>
            <a:endParaRPr lang="en-FI"/>
          </a:p>
        </p:txBody>
      </p:sp>
    </p:spTree>
    <p:extLst>
      <p:ext uri="{BB962C8B-B14F-4D97-AF65-F5344CB8AC3E}">
        <p14:creationId xmlns:p14="http://schemas.microsoft.com/office/powerpoint/2010/main" val="2975697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728BEEC-AF92-48B9-AC43-C1719AC93FD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36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1E59D14-80B8-4B50-8B0B-422C1668FDC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94504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B5EC923-E0A4-49C6-A459-F58F62BC9028}"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1619365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E75A716-C80E-4C88-8DC9-67476C06355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59660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A40A50-D75D-413C-AF34-1B5284429B8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342733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46C66BE-039B-477B-BF67-E9529037D337}"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13438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21644DF-9065-48FD-8F5C-37E3E5586F7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37179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D514100-2F5D-454F-BB10-82270E3457C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88573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4D378B9-811E-4759-AF5E-D1E99DB7C5C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833385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556D64D-6C09-4A96-8E6B-D572FE91D7A3}"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89925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947456A-BEA2-488B-B68B-2E785476A0E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860898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4ACBBD-CA3B-4B16-8059-13153620ABD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3451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BA14B220-A589-4CAD-B05E-7BA57343A2A6}"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67008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F8139C5-8D6F-4876-B9CD-A28C20109F3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8259562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00A03FE8-FC3E-4C7E-8DC2-89A0165614A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809995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46ACA0-234A-4550-8C74-8E6E5EE4A932}"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2844340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68DAFFF-6CD0-4F95-928A-E2534669EE22}"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666141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8F461CB-F764-4CAB-9E94-D6DF6302968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9138181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DEC5813-7767-4860-9B61-E407C095E86B}"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3441847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F7BAFE2-444F-406F-BC9F-F7844A900B12}"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045651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625313F-319A-450A-BD17-8F4EACE79805}"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744346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7462A13-C9D0-4426-8301-D9CC01DC957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1277679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F1B9E3E-9304-4F9D-BB50-1C4C36FF155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605767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E5E4B77-BE6B-4B6E-B2FC-8C7B0ADBA713}"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332790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AB829D7-5291-4E6B-A6D3-08EFA0C9FFD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878819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D099F99-FF8E-4A1C-AE0E-F11A458AE8B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88564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4D2D3075-D9E5-431B-AACF-652FE5661C2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48889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B22076A-6CED-4B52-A47F-D0CAF1D67DE2}"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4860588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5755EC0-3295-491C-BDBC-0F90E5EE9897}"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6103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0CF0540-5DBD-49CB-9E2A-D2AAFCF243F3}"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220932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5C9F6948-B542-4B7B-AE73-4738FF170EFB}"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5469840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22CA471-4589-4503-8E1A-B9DE200BF290}"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204427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294EF23-3F53-4979-A2A0-9DE8CA4B2CB7}"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231656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A785083-31E9-438A-BE25-01C14B89D57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32631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5574D8E-BC0D-4311-9BDE-F1E3A15C9E31}"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869404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B377359-60EE-4C85-BE9F-EF0B81FB7A34}"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368514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20C903C-6DB7-43B3-974D-BCA6FC2351CB}"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7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95E156B-4214-4150-AD7F-2E2BDEEC1CF3}"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465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A3ECE2A-D1F5-45FE-9BB0-55BF2E71B117}"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138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94E4677-831C-4B04-82BD-CEB6A662DF76}"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213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001ADB8-B857-4345-961D-FB1C386CD99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5300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220D4DF-D366-4D02-839E-31A1EDB2FB7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41658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0BF8ED7-5811-4736-BA83-53E2CBB1BE6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5321230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22A1138-0EA5-4708-9948-A36E687FF857}"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5703506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75B1D77-7151-44FC-B384-5779F03BF2C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7804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56B00A2-E46F-4163-B19E-16A4A3347A4A}"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99325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87488DF-3C54-4776-B2AE-157315FC4833}"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7500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67868B1-B50D-40A3-BC3C-41D34DDBC92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890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416F34-76BD-4ADB-A2E0-040A3E4B155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454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D5050FA-C47A-4DF8-ACEB-A83D75F68D99}"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6677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0D5A8C4-3527-415A-A9BD-918B919867C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7716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711068E-0AAA-4756-AB77-5E660CB767A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6589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C0F11FE-4E80-4FA3-A2B6-5897A900F906}"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5613966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77B5BD9A-F193-4C62-83B9-5BB92FBFB404}"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555275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B25FD0B-257A-4F73-B3CD-272A64DAB73C}"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913887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DED348D-9C77-4BAE-990F-637932A43DE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5039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A19F03A-525A-4538-A283-BC2FB705166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289149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22D45DB-026C-4E4E-AFAD-06EF3414E571}"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073083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1B997A6-A806-4AAB-A9B3-A0671F9C3B9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483370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5163FC9-4CD2-413E-B1F9-1E8281256090}"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302391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DFAA226-3E04-454D-B908-E93F3DD5CDDC}"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223950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652D24B-D28B-4F77-A130-726B35D588BA}"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81856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88CE6926-56C7-4B18-BD51-D11AF774A50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12013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0263FFC-8C11-45A7-A93D-1CFF68F01B2E}"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281040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A2A0ED17-F18A-41BE-A86C-EB5C1ABF28BF}"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476639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7C3C20A-919B-4684-8C1D-4B065069D8C7}"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614302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C78D2B8A-9A4D-4CB0-B0C7-D3AF86237198}"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3700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5147051-73F6-43F4-A558-D6B00FD09B9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4340549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E2D0930-FFC3-42BD-9321-B96723F9BA17}"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559678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CE98C6AE-AECE-4972-8FFE-C157E089B2F9}"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288792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62BAC631-BF27-493B-AF26-89641C74D2D9}"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57984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6ED3EF2-BE1D-42B3-86B9-253A9D39874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797171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D2B56EA-8AF1-427D-A857-977054932A83}"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8152673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FF3B60B-A00E-4442-9089-2D2DDB23533F}"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032602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649DC0A5-46A3-4A55-BB21-F3BC4DB484CF}"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1892656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038D32E-8443-47F5-81BA-1C4FB314A721}"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4122151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8E454C-8354-4E3E-BA6C-B251137FEC1C}"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2171741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D395364-F478-40D7-9463-CCE385CA1983}"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170953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442445EA-0693-441F-84EA-13A18CD56004}"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58986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1B462D1-77B2-44BF-952F-A0B0426EEC8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487677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F642DD2-4368-47F4-B407-E30DBCD7613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731765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2D943F81-81BD-437E-9A6C-5513FA23A4B2}"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1203627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799EB74-93C6-45CF-8137-EC6565B9C34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347941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5F61E9B-0A03-4736-BAD5-46D9E54F4F4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8003871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0F038E8-C7BD-4477-BFE8-FF25DD9B1EC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33908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509B0F2-CE8A-4D44-AA36-17BCF78B217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5963096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B8630F8-5637-45E5-AFDE-2615F760BC44}"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193557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37C64F2-616A-4305-8323-8CDFAAD0C4D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40142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DF0731A-9DE7-4383-9D71-FDAAEC9DEA6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26531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30F8A16-E80D-4EE8-ACB5-D30D7626E7A5}"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8460438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34233DD-F6BC-422F-AD58-6DF82B3BB1F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083343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352488B7-3D45-4B94-9E22-8C2C6BAF7DDF}"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0459446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B6F1269-8316-4658-A7BA-72BA7525070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2569679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09B806A-84EF-4911-BDFB-7D1B9AF55D3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937245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239BEFF-3E2B-4935-805A-81729C4F683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959208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CAD6061-E24A-4674-A328-1FE6A7D8A50F}"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164798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4AB2904-A396-4758-925D-9020A790901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40292747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3B6F3626-F721-4457-901A-40871DC5B266}"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9160512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F671F5C-22EF-4002-A105-EF732CB9AFC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7209751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F2E1C30-FFC9-44CB-8405-17E21705863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62690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7251D4A-1AE7-4CC6-87FC-EA0369F48FF6}"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325453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B0BAD02-BF4D-46E0-A13E-893DB6144B37}"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8554633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C4B6918-E42F-48B9-A9D4-E0951A9F975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666948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123201D-5BB2-4EC7-A2F3-5720BA653CA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874295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B54AE57-F45A-4D2A-9FDF-77125E10FB5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783153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9129114-35E3-4270-9CF5-35B68955A74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84305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F43949E-6DF9-4123-BA70-233C29AE3E8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930509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A69BB23-FDDC-4B5D-AF35-AF5E72ADEEA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510044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B88EAEF-397A-4F05-8828-081C910EF84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3310075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0A2D861-E5FB-413C-96FF-6C9B384D03E7}"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593151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B734739-F25F-4772-942A-6314826781B6}"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3212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B6184CE-CFD0-4068-B4F9-2319553D56E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395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723F4F1-170D-4F4A-B090-464394B58B46}"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1351780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69792A9-5AD8-4E21-BA4C-D332F7208AC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29087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A0DD707F-BFFD-4D01-8258-44403A6B97DE}"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153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956C8D6-03A5-4B92-AB98-0DACB532174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2725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BD63EA9-17A7-4CE4-B4F7-B407BBB4CB03}"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4352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E6F8C5E-17D5-4B3A-84FF-8B0A8F57E08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087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14DE393-8737-4A2B-986C-8D55ECDD8D34}"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498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BAF390A-881C-409D-8698-AEA7CD37BBA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9607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687A3E-8359-4AF2-8D56-C2FD5094029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2797445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DB74CA0-BE85-4CA6-852F-DC50B971591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499975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43960E-09E0-42D8-B913-459AA4F302F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6794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C19C266-737D-4949-8D59-CFF208B54A9D}"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0829293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690CA1-F50F-4824-B2EB-DED7FD736425}"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6052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B4EA25D-0E31-164A-BD5B-788A7BBE1A7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298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127EC885-F4C9-5F4C-85C0-EF981A71959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8927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8698B64-C131-9E41-AA97-B7345767D43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6819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B5A71B1-FD4F-CB49-AFFD-AB252CF8FFF9}"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1554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20B1F15-B4C8-234D-8588-562F37C38F6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382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5310035-DC56-6346-83C9-3551A1532F2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6330371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FBA94A-82C9-1A4F-A6CE-32C9BF404D7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932004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CFD18B-53A8-1B4C-93AF-F3C242B1D22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584313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73EFF1A-554C-DB47-B5A4-9016833DECA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61901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AD3A032-345C-4FF1-A543-DE86482CF6BD}"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125389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73E7DA-2609-3744-BCEC-D36BEC48518C}"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843941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6EFCD316-F361-EA4E-85A6-D6A7E795B66B}"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4910395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117BA43-1922-B442-B2FA-B1F04689005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5275114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7CB1A10-645D-5345-88E5-4376AA15DD1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166051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DE1CFEF-B62E-AE4E-9700-37837AF5E6A9}"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487517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E15E25C-656F-F844-B9F4-0C9D10854ADD}"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121542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1D6130AC-0979-F747-B65F-E1A6497F07A3}"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035692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127E7E7-4D9E-7940-B28E-8C0724E0D046}"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5119100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C5FA76D-E092-5842-AA81-8A504C4A2C0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50006745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898641E-D312-8343-B0C2-5353B64AE6A7}"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6216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85308A00-A880-42C6-839E-76D9C971B54C}"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789097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2611F6-FEE5-494B-8F15-D93803BFAABA}"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648353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5851948-8224-D648-8622-2228DF85E9C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796104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59991B0-FB32-4E42-B4F3-9879AC107D5F}"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3577531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E496C3D-AA20-884C-AB66-039F427CCBA9}"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679049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73A8337-441F-7F4A-986D-690F747C2491}"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8464457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5D718C2-A39A-2E4A-B774-F1586166B41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7238936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4A48EA3-5527-A940-9BF9-DA22311EFBB7}"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2687200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0DC99A2-944F-3D49-A792-D50DDC4A06F8}"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0207025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89C2F47-9DCA-174C-B915-E636DE708EB9}"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157800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0797525F-4F39-9B43-B987-753EA8574D3A}"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908491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5E0FE0C3-F4D0-481D-8AC7-2847784E0DE3}"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8948521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01F092F-033D-DF46-9729-38CCD7A2EC4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3587136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7723031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0BCC4E-3E8B-4F45-933D-A9B37EB0218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0786786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539C67-1696-8C48-B20A-EE07AC69F1E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10853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CAFA7D-D521-244D-8746-DB31109E119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70424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16B5DBE-C6E6-E343-AECE-9358159F4EF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259873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19647106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C0BCC4E-3E8B-4F45-933D-A9B37EB0218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9720937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539C67-1696-8C48-B20A-EE07AC69F1E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086821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CAFA7D-D521-244D-8746-DB31109E119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06804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FC06E70-72C5-47B1-BB80-66091F0CE78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4660415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16B5DBE-C6E6-E343-AECE-9358159F4EF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417316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9C5845D-3676-304E-A18C-D77052349FB0}"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8256564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D16C470-138F-3A46-AFBF-014E2993945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691309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0ED13C0-5367-4A45-9680-9860B0067F7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42838886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694239C-B494-2F4B-A979-09F468E0218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30788755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14788574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7ACC0FD-F056-2A41-8E54-46243CAA9A83}"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57864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7E01FB8-463C-3545-A48D-C2EA5A368CFB}"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0818257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E6A531F-3327-1644-B75C-41940E2D5376}"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7871521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FE346472-7B61-0044-B937-BE8D4BE29A2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80012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63F893D-1C47-4BB7-AA04-3725A255EB6B}"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5373833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C44D5FC-2349-A04A-8ADE-0FE3EDFD9114}"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71306749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42CEDF-74E8-E046-8068-3E5E4BE70B1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6069165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DE2BD14-2AC8-8344-8478-48F8D0471C4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0584427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8D9A9FF-0964-8F4C-AEA6-A3CD40C7A26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976548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A01965F-64A5-8D44-89BB-77F0136CB17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360550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8BB372F-5D2E-2F43-8F6A-4F94880567A4}"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898308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5310035-DC56-6346-83C9-3551A1532F2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3424733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FBA94A-82C9-1A4F-A6CE-32C9BF404D7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940322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CFD18B-53A8-1B4C-93AF-F3C242B1D22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0086592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73EFF1A-554C-DB47-B5A4-9016833DECA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79361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4FDECB22-2554-471C-83F4-E983FB3281F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36127469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473E7DA-2609-3744-BCEC-D36BEC48518C}"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9567043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9C5845D-3676-304E-A18C-D77052349FB0}"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2831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8D16C470-138F-3A46-AFBF-014E2993945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9599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0ED13C0-5367-4A45-9680-9860B0067F7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3525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7694239C-B494-2F4B-A979-09F468E0218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4244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883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5" name="Date Placeholder 4"/>
          <p:cNvSpPr>
            <a:spLocks noGrp="1"/>
          </p:cNvSpPr>
          <p:nvPr>
            <p:ph type="dt" sz="half" idx="10"/>
          </p:nvPr>
        </p:nvSpPr>
        <p:spPr/>
        <p:txBody>
          <a:bodyPr/>
          <a:lstStyle/>
          <a:p>
            <a:r>
              <a:rPr lang="fi-FI"/>
              <a:t>pp.kk.vvvv</a:t>
            </a:r>
          </a:p>
        </p:txBody>
      </p:sp>
      <p:sp>
        <p:nvSpPr>
          <p:cNvPr id="6" name="Footer Placeholder 5"/>
          <p:cNvSpPr>
            <a:spLocks noGrp="1"/>
          </p:cNvSpPr>
          <p:nvPr>
            <p:ph type="ftr" sz="quarter" idx="11"/>
          </p:nvPr>
        </p:nvSpPr>
        <p:spPr/>
        <p:txBody>
          <a:bodyPr/>
          <a:lstStyle/>
          <a:p>
            <a:r>
              <a:rPr lang="fi-FI"/>
              <a:t>Presentaation nimi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
        <p:nvSpPr>
          <p:cNvPr id="14" name="Content Placeholder 2"/>
          <p:cNvSpPr>
            <a:spLocks noGrp="1"/>
          </p:cNvSpPr>
          <p:nvPr>
            <p:ph sz="half" idx="14"/>
          </p:nvPr>
        </p:nvSpPr>
        <p:spPr>
          <a:xfrm>
            <a:off x="6520049" y="1826651"/>
            <a:ext cx="4656834" cy="4350267"/>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15" name="Content Placeholder 2"/>
          <p:cNvSpPr>
            <a:spLocks noGrp="1"/>
          </p:cNvSpPr>
          <p:nvPr>
            <p:ph sz="half" idx="15"/>
          </p:nvPr>
        </p:nvSpPr>
        <p:spPr>
          <a:xfrm>
            <a:off x="838471" y="1833389"/>
            <a:ext cx="4656834" cy="4374334"/>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Tree>
    <p:extLst>
      <p:ext uri="{BB962C8B-B14F-4D97-AF65-F5344CB8AC3E}">
        <p14:creationId xmlns:p14="http://schemas.microsoft.com/office/powerpoint/2010/main" val="1248268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3" name="Content Placeholder 2"/>
          <p:cNvSpPr>
            <a:spLocks noGrp="1"/>
          </p:cNvSpPr>
          <p:nvPr>
            <p:ph sz="half" idx="1"/>
          </p:nvPr>
        </p:nvSpPr>
        <p:spPr>
          <a:xfrm>
            <a:off x="838471" y="1846385"/>
            <a:ext cx="5118908"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5" name="Date Placeholder 4"/>
          <p:cNvSpPr>
            <a:spLocks noGrp="1"/>
          </p:cNvSpPr>
          <p:nvPr>
            <p:ph type="dt" sz="half" idx="10"/>
          </p:nvPr>
        </p:nvSpPr>
        <p:spPr/>
        <p:txBody>
          <a:bodyPr/>
          <a:lstStyle/>
          <a:p>
            <a:r>
              <a:rPr lang="fi-FI"/>
              <a:t>pp.kk.vvvv</a:t>
            </a:r>
          </a:p>
        </p:txBody>
      </p:sp>
      <p:sp>
        <p:nvSpPr>
          <p:cNvPr id="6" name="Footer Placeholder 5"/>
          <p:cNvSpPr>
            <a:spLocks noGrp="1"/>
          </p:cNvSpPr>
          <p:nvPr>
            <p:ph type="ftr" sz="quarter" idx="11"/>
          </p:nvPr>
        </p:nvSpPr>
        <p:spPr/>
        <p:txBody>
          <a:bodyPr/>
          <a:lstStyle/>
          <a:p>
            <a:r>
              <a:rPr lang="fi-FI"/>
              <a:t>Presentaation nimi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9" name="Text Placeholder 8"/>
          <p:cNvSpPr>
            <a:spLocks noGrp="1"/>
          </p:cNvSpPr>
          <p:nvPr>
            <p:ph type="body" sz="quarter" idx="13"/>
          </p:nvPr>
        </p:nvSpPr>
        <p:spPr>
          <a:xfrm>
            <a:off x="838471" y="5462141"/>
            <a:ext cx="10422644" cy="646908"/>
          </a:xfrm>
        </p:spPr>
        <p:txBody>
          <a:bodyPr/>
          <a:lstStyle>
            <a:lvl1pPr>
              <a:lnSpc>
                <a:spcPct val="120000"/>
              </a:lnSpc>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Content Placeholder 2"/>
          <p:cNvSpPr>
            <a:spLocks noGrp="1"/>
          </p:cNvSpPr>
          <p:nvPr>
            <p:ph sz="half" idx="14"/>
          </p:nvPr>
        </p:nvSpPr>
        <p:spPr>
          <a:xfrm>
            <a:off x="6234622" y="1846385"/>
            <a:ext cx="5118908"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23746424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 y="0"/>
            <a:ext cx="12191893" cy="6858000"/>
          </a:xfrm>
          <a:prstGeom prst="rect">
            <a:avLst/>
          </a:prstGeom>
        </p:spPr>
      </p:pic>
      <p:sp>
        <p:nvSpPr>
          <p:cNvPr id="2" name="Title 1"/>
          <p:cNvSpPr>
            <a:spLocks noGrp="1"/>
          </p:cNvSpPr>
          <p:nvPr>
            <p:ph type="ctrTitle"/>
          </p:nvPr>
        </p:nvSpPr>
        <p:spPr>
          <a:xfrm>
            <a:off x="838281" y="2789762"/>
            <a:ext cx="9144240" cy="1278477"/>
          </a:xfrm>
        </p:spPr>
        <p:txBody>
          <a:bodyPr anchor="ctr" anchorCtr="0">
            <a:normAutofit/>
          </a:bodyPr>
          <a:lstStyle>
            <a:lvl1pPr algn="l">
              <a:defRPr sz="4851" b="1"/>
            </a:lvl1pPr>
          </a:lstStyle>
          <a:p>
            <a:r>
              <a:rPr lang="fi-FI"/>
              <a:t>Muokkaa ots. perustyyl. napsautt.</a:t>
            </a:r>
            <a:endParaRPr lang="fi-FI" dirty="0"/>
          </a:p>
        </p:txBody>
      </p:sp>
      <p:sp>
        <p:nvSpPr>
          <p:cNvPr id="4" name="Date Placeholder 3"/>
          <p:cNvSpPr>
            <a:spLocks noGrp="1"/>
          </p:cNvSpPr>
          <p:nvPr>
            <p:ph type="dt" sz="half" idx="10"/>
          </p:nvPr>
        </p:nvSpPr>
        <p:spPr/>
        <p:txBody>
          <a:bodyPr/>
          <a:lstStyle/>
          <a:p>
            <a:r>
              <a:rPr lang="fi-FI"/>
              <a:t>pp.kk.vvvv</a:t>
            </a:r>
          </a:p>
        </p:txBody>
      </p:sp>
      <p:sp>
        <p:nvSpPr>
          <p:cNvPr id="5" name="Footer Placeholder 4"/>
          <p:cNvSpPr>
            <a:spLocks noGrp="1"/>
          </p:cNvSpPr>
          <p:nvPr>
            <p:ph type="ftr" sz="quarter" idx="11"/>
          </p:nvPr>
        </p:nvSpPr>
        <p:spPr/>
        <p:txBody>
          <a:bodyPr/>
          <a:lstStyle/>
          <a:p>
            <a:r>
              <a:rPr lang="fi-FI"/>
              <a:t>Presentaation nimi                                                                                          www.rinkiin.fi</a:t>
            </a:r>
          </a:p>
        </p:txBody>
      </p:sp>
      <p:sp>
        <p:nvSpPr>
          <p:cNvPr id="6" name="Slide Number Placeholder 5"/>
          <p:cNvSpPr>
            <a:spLocks noGrp="1"/>
          </p:cNvSpPr>
          <p:nvPr>
            <p:ph type="sldNum" sz="quarter" idx="12"/>
          </p:nvPr>
        </p:nvSpPr>
        <p:spPr/>
        <p:txBody>
          <a:bodyPr/>
          <a:lstStyle/>
          <a:p>
            <a:fld id="{F0239F1B-830B-4110-95F0-BE5D076A7DCE}" type="slidenum">
              <a:rPr lang="fi-FI" smtClean="0"/>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Tree>
    <p:extLst>
      <p:ext uri="{BB962C8B-B14F-4D97-AF65-F5344CB8AC3E}">
        <p14:creationId xmlns:p14="http://schemas.microsoft.com/office/powerpoint/2010/main" val="15341601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i-FI"/>
              <a:t>19.9.2019</a:t>
            </a:r>
          </a:p>
        </p:txBody>
      </p:sp>
      <p:sp>
        <p:nvSpPr>
          <p:cNvPr id="6" name="Footer Placeholder 5"/>
          <p:cNvSpPr>
            <a:spLocks noGrp="1"/>
          </p:cNvSpPr>
          <p:nvPr>
            <p:ph type="ftr" sz="quarter" idx="11"/>
          </p:nvPr>
        </p:nvSpPr>
        <p:spPr/>
        <p:txBody>
          <a:bodyPr/>
          <a:lstStyle/>
          <a:p>
            <a:r>
              <a:rPr lang="fi-FI"/>
              <a:t>Pakkaukset hyötykäytössä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10" name="Picture Placeholder 9"/>
          <p:cNvSpPr>
            <a:spLocks noGrp="1"/>
          </p:cNvSpPr>
          <p:nvPr>
            <p:ph type="pic" sz="quarter" idx="13"/>
          </p:nvPr>
        </p:nvSpPr>
        <p:spPr>
          <a:xfrm>
            <a:off x="6095519" y="1"/>
            <a:ext cx="6096481" cy="6857999"/>
          </a:xfrm>
        </p:spPr>
        <p:txBody>
          <a:bodyPr/>
          <a:lstStyle/>
          <a:p>
            <a:r>
              <a:rPr lang="fi-FI"/>
              <a:t>Lisää kuva napsauttamalla kuvaketta</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2" name="Content Placeholder 2"/>
          <p:cNvSpPr>
            <a:spLocks noGrp="1"/>
          </p:cNvSpPr>
          <p:nvPr>
            <p:ph sz="half" idx="14"/>
          </p:nvPr>
        </p:nvSpPr>
        <p:spPr>
          <a:xfrm>
            <a:off x="838471" y="1830982"/>
            <a:ext cx="4656834" cy="4350267"/>
          </a:xfrm>
        </p:spPr>
        <p:txBody>
          <a:bodyPr/>
          <a:lstStyle>
            <a:lvl1pPr marL="138623" indent="-138623">
              <a:lnSpc>
                <a:spcPct val="100000"/>
              </a:lnSpc>
              <a:spcAft>
                <a:spcPts val="0"/>
              </a:spcAft>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13" name="Title 1"/>
          <p:cNvSpPr>
            <a:spLocks noGrp="1"/>
          </p:cNvSpPr>
          <p:nvPr>
            <p:ph type="title"/>
          </p:nvPr>
        </p:nvSpPr>
        <p:spPr>
          <a:xfrm>
            <a:off x="838471" y="828765"/>
            <a:ext cx="4656834" cy="739324"/>
          </a:xfrm>
        </p:spPr>
        <p:txBody>
          <a:bodyPr/>
          <a:lstStyle/>
          <a:p>
            <a:r>
              <a:rPr lang="fi-FI"/>
              <a:t>Muokkaa ots. perustyyl. napsautt.</a:t>
            </a:r>
            <a:endParaRPr lang="fi-FI" dirty="0"/>
          </a:p>
        </p:txBody>
      </p:sp>
      <p:sp>
        <p:nvSpPr>
          <p:cNvPr id="11" name="Rectangle 10"/>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109196210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3B2E462-FFB6-4FA1-86B9-722CF1790CF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0072396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471" y="748951"/>
            <a:ext cx="10422643" cy="901051"/>
          </a:xfrm>
        </p:spPr>
        <p:txBody>
          <a:bodyPr/>
          <a:lstStyle/>
          <a:p>
            <a:r>
              <a:rPr lang="fi-FI"/>
              <a:t>Muokkaa ots. perustyyl. napsautt.</a:t>
            </a:r>
            <a:endParaRPr lang="fi-FI" dirty="0"/>
          </a:p>
        </p:txBody>
      </p:sp>
      <p:sp>
        <p:nvSpPr>
          <p:cNvPr id="3" name="Content Placeholder 2"/>
          <p:cNvSpPr>
            <a:spLocks noGrp="1"/>
          </p:cNvSpPr>
          <p:nvPr>
            <p:ph sz="half" idx="1"/>
          </p:nvPr>
        </p:nvSpPr>
        <p:spPr>
          <a:xfrm>
            <a:off x="838471" y="1846385"/>
            <a:ext cx="10422644" cy="3525330"/>
          </a:xfrm>
        </p:spPr>
        <p:txBody>
          <a:bodyPr/>
          <a:lstStyle>
            <a:lvl1pPr marL="138623" indent="-138623">
              <a:lnSpc>
                <a:spcPct val="100000"/>
              </a:lnSpc>
              <a:defRPr lang="en-US" sz="2426" kern="1200" dirty="0" smtClean="0">
                <a:solidFill>
                  <a:schemeClr val="tx1"/>
                </a:solidFill>
                <a:latin typeface="+mn-lt"/>
                <a:ea typeface="+mn-ea"/>
                <a:cs typeface="+mn-cs"/>
              </a:defRPr>
            </a:lvl1pPr>
            <a:lvl2pPr marL="623804" indent="-346558" algn="l">
              <a:lnSpc>
                <a:spcPct val="100000"/>
              </a:lnSpc>
              <a:buFont typeface="Arial" panose="020B0604020202020204" pitchFamily="34" charset="0"/>
              <a:buChar char="•"/>
              <a:defRPr lang="en-US" sz="2183" kern="1200" dirty="0" smtClean="0">
                <a:solidFill>
                  <a:schemeClr val="tx1"/>
                </a:solidFill>
                <a:latin typeface="+mn-lt"/>
                <a:ea typeface="+mn-ea"/>
                <a:cs typeface="+mn-cs"/>
              </a:defRPr>
            </a:lvl2pPr>
            <a:lvl3pPr>
              <a:lnSpc>
                <a:spcPct val="100000"/>
              </a:lnSpc>
              <a:defRPr/>
            </a:lvl3pPr>
            <a:lvl4pPr>
              <a:lnSpc>
                <a:spcPct val="100000"/>
              </a:lnSpc>
              <a:defRPr/>
            </a:lvl4pPr>
            <a:lvl5pPr>
              <a:lnSpc>
                <a:spcPct val="100000"/>
              </a:lnSpc>
              <a:defRPr/>
            </a:lvl5pPr>
          </a:lstStyle>
          <a:p>
            <a:pPr marL="138623" lvl="0" indent="-138623" algn="l" defTabSz="554492" rtl="0" eaLnBrk="1" latinLnBrk="0" hangingPunct="1">
              <a:lnSpc>
                <a:spcPct val="90000"/>
              </a:lnSpc>
              <a:spcBef>
                <a:spcPts val="606"/>
              </a:spcBef>
              <a:spcAft>
                <a:spcPts val="728"/>
              </a:spcAft>
              <a:buFont typeface="Arial" panose="020B0604020202020204" pitchFamily="34" charset="0"/>
              <a:buChar char="•"/>
            </a:pPr>
            <a:r>
              <a:rPr lang="fi-FI"/>
              <a:t>Muokkaa tekstin perustyylejä napsauttamalla</a:t>
            </a:r>
          </a:p>
          <a:p>
            <a:pPr marL="138623" lvl="1" indent="-138623" algn="l" defTabSz="554492" rtl="0" eaLnBrk="1" latinLnBrk="0" hangingPunct="1">
              <a:lnSpc>
                <a:spcPct val="90000"/>
              </a:lnSpc>
              <a:spcBef>
                <a:spcPts val="606"/>
              </a:spcBef>
              <a:spcAft>
                <a:spcPts val="728"/>
              </a:spcAft>
              <a:buFont typeface="Arial" panose="020B0604020202020204" pitchFamily="34" charset="0"/>
              <a:buChar char="•"/>
            </a:pPr>
            <a:r>
              <a:rPr lang="fi-FI"/>
              <a:t>toinen taso</a:t>
            </a:r>
          </a:p>
          <a:p>
            <a:pPr marL="138623" lvl="2" indent="-138623" algn="l" defTabSz="554492" rtl="0" eaLnBrk="1" latinLnBrk="0" hangingPunct="1">
              <a:lnSpc>
                <a:spcPct val="90000"/>
              </a:lnSpc>
              <a:spcBef>
                <a:spcPts val="606"/>
              </a:spcBef>
              <a:spcAft>
                <a:spcPts val="728"/>
              </a:spcAft>
              <a:buFont typeface="Arial" panose="020B0604020202020204" pitchFamily="34" charset="0"/>
              <a:buChar char="•"/>
            </a:pPr>
            <a:r>
              <a:rPr lang="fi-FI"/>
              <a:t>kolmas taso</a:t>
            </a:r>
          </a:p>
          <a:p>
            <a:pPr marL="138623" lvl="3" indent="-138623" algn="l" defTabSz="554492" rtl="0" eaLnBrk="1" latinLnBrk="0" hangingPunct="1">
              <a:lnSpc>
                <a:spcPct val="90000"/>
              </a:lnSpc>
              <a:spcBef>
                <a:spcPts val="606"/>
              </a:spcBef>
              <a:spcAft>
                <a:spcPts val="728"/>
              </a:spcAft>
              <a:buFont typeface="Arial" panose="020B0604020202020204" pitchFamily="34" charset="0"/>
              <a:buChar char="•"/>
            </a:pPr>
            <a:r>
              <a:rPr lang="fi-FI"/>
              <a:t>neljäs taso</a:t>
            </a:r>
          </a:p>
          <a:p>
            <a:pPr marL="138623" lvl="4" indent="-138623" algn="l" defTabSz="554492" rtl="0" eaLnBrk="1" latinLnBrk="0" hangingPunct="1">
              <a:lnSpc>
                <a:spcPct val="90000"/>
              </a:lnSpc>
              <a:spcBef>
                <a:spcPts val="606"/>
              </a:spcBef>
              <a:spcAft>
                <a:spcPts val="728"/>
              </a:spcAft>
              <a:buFont typeface="Arial" panose="020B0604020202020204" pitchFamily="34" charset="0"/>
              <a:buChar char="•"/>
            </a:pPr>
            <a:r>
              <a:rPr lang="fi-FI"/>
              <a:t>viides taso</a:t>
            </a:r>
            <a:endParaRPr lang="fi-FI" dirty="0"/>
          </a:p>
        </p:txBody>
      </p:sp>
      <p:sp>
        <p:nvSpPr>
          <p:cNvPr id="5" name="Date Placeholder 4"/>
          <p:cNvSpPr>
            <a:spLocks noGrp="1"/>
          </p:cNvSpPr>
          <p:nvPr>
            <p:ph type="dt" sz="half" idx="10"/>
          </p:nvPr>
        </p:nvSpPr>
        <p:spPr/>
        <p:txBody>
          <a:bodyPr/>
          <a:lstStyle/>
          <a:p>
            <a:r>
              <a:rPr lang="fi-FI"/>
              <a:t>19.9.2019</a:t>
            </a:r>
          </a:p>
        </p:txBody>
      </p:sp>
      <p:sp>
        <p:nvSpPr>
          <p:cNvPr id="6" name="Footer Placeholder 5"/>
          <p:cNvSpPr>
            <a:spLocks noGrp="1"/>
          </p:cNvSpPr>
          <p:nvPr>
            <p:ph type="ftr" sz="quarter" idx="11"/>
          </p:nvPr>
        </p:nvSpPr>
        <p:spPr/>
        <p:txBody>
          <a:bodyPr/>
          <a:lstStyle/>
          <a:p>
            <a:r>
              <a:rPr lang="fi-FI"/>
              <a:t>Pakkaukset hyötykäytössä                                                                                         www.rinkiin.fi</a:t>
            </a:r>
          </a:p>
        </p:txBody>
      </p:sp>
      <p:sp>
        <p:nvSpPr>
          <p:cNvPr id="7" name="Slide Number Placeholder 6"/>
          <p:cNvSpPr>
            <a:spLocks noGrp="1"/>
          </p:cNvSpPr>
          <p:nvPr>
            <p:ph type="sldNum" sz="quarter" idx="12"/>
          </p:nvPr>
        </p:nvSpPr>
        <p:spPr/>
        <p:txBody>
          <a:bodyPr/>
          <a:lstStyle/>
          <a:p>
            <a:fld id="{F0239F1B-830B-4110-95F0-BE5D076A7DCE}" type="slidenum">
              <a:rPr lang="fi-FI" smtClean="0"/>
              <a:t>‹#›</a:t>
            </a:fld>
            <a:endParaRPr lang="fi-FI"/>
          </a:p>
        </p:txBody>
      </p:sp>
      <p:sp>
        <p:nvSpPr>
          <p:cNvPr id="9" name="Text Placeholder 8"/>
          <p:cNvSpPr>
            <a:spLocks noGrp="1"/>
          </p:cNvSpPr>
          <p:nvPr>
            <p:ph type="body" sz="quarter" idx="13"/>
          </p:nvPr>
        </p:nvSpPr>
        <p:spPr>
          <a:xfrm>
            <a:off x="838471" y="5462141"/>
            <a:ext cx="10422644" cy="646908"/>
          </a:xfrm>
        </p:spPr>
        <p:txBody>
          <a:bodyPr/>
          <a:lstStyle>
            <a:lvl1pPr>
              <a:lnSpc>
                <a:spcPct val="120000"/>
              </a:lnSpc>
              <a:defRPr/>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7614" y="5693180"/>
            <a:ext cx="1202434" cy="1202444"/>
          </a:xfrm>
          <a:prstGeom prst="rect">
            <a:avLst/>
          </a:prstGeom>
        </p:spPr>
      </p:pic>
      <p:sp>
        <p:nvSpPr>
          <p:cNvPr id="10" name="Rectangle 9"/>
          <p:cNvSpPr/>
          <p:nvPr userDrawn="1"/>
        </p:nvSpPr>
        <p:spPr>
          <a:xfrm>
            <a:off x="0" y="230076"/>
            <a:ext cx="4216420" cy="334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92"/>
          </a:p>
        </p:txBody>
      </p:sp>
    </p:spTree>
    <p:extLst>
      <p:ext uri="{BB962C8B-B14F-4D97-AF65-F5344CB8AC3E}">
        <p14:creationId xmlns:p14="http://schemas.microsoft.com/office/powerpoint/2010/main" val="274404683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B4EA25D-0E31-164A-BD5B-788A7BBE1A7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9295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FC6DCC2-EDB7-D64B-A3E3-CD2C7AA27B5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6161007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117BA43-1922-B442-B2FA-B1F04689005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7166947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42CEDF-74E8-E046-8068-3E5E4BE70B1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9147794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502E0E6A-BC6C-3146-ACBF-63DB1239401C}"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425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AE13C52-137F-4E52-AF44-1B3104D9BCEC}"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20664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B6E842A4-5677-48C0-8D3D-39BF80CEBDF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496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2sisältöä-väliotsikot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945722C9-FC22-4E9D-A23F-43B24C8890B4}"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831409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äliotsikko_kulu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A3AF056-F628-4D9F-9F8D-F87CBEEFE01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81237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_kulu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D8F61640-BCB0-43B6-845B-687DDC13C57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90066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_kulu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6168B5E-1815-403D-8237-B61506D77879}"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425242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_kulu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D6A47CF-F3DC-434E-BEB2-CFF78F96126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562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_kulu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DD83A15-B9B2-4E02-BD4C-3CDEAD541007}"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810686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_tuottaj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A2554AC-B6D8-4733-8610-CB083A09E15C}"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3051828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_tuottaj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A2AA8E88-A25B-4D15-94E2-3AA959272B0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515080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_tuottaj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6686E7AF-9DBA-40D6-A003-965B13B5E56A}"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30490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_tuottaj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860F405-2727-4E3B-A632-526D54F394A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758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480CEA3C-522C-4902-A5E3-670F5EEE4C2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544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_tuottaj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E83F63EC-5348-4E37-93E4-0C072CB721AB}"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9680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AFC5037-B731-4562-81D3-474893147FA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FF70955-24DA-1C42-9B6B-84A031A05F5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535410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C8077102-A6AA-49EE-81D8-833DDBABCA90}"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D577F84E-699C-4343-B821-EC525B116591}"/>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054584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ko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67244B50-FA5A-4496-8F95-AF8475E22BB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4186050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tsikko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A3256BD-8B53-4D4F-8A33-BBE39AA67970}"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108166A4-140B-CA42-9E1F-E7F60F92CB4D}"/>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868506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tsikko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801E23F-AFC9-47C1-9898-9228631CF0E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473927C1-4CB2-594E-9323-833C3886E588}"/>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 + </a:t>
            </a:r>
            <a:r>
              <a:rPr lang="en-GB" dirty="0" err="1"/>
              <a:t>vapaa</a:t>
            </a:r>
            <a:r>
              <a:rPr lang="en-GB" dirty="0"/>
              <a:t> </a:t>
            </a:r>
            <a:r>
              <a:rPr lang="en-GB" dirty="0" err="1"/>
              <a:t>tila</a:t>
            </a:r>
            <a:r>
              <a:rPr lang="en-GB" dirty="0"/>
              <a:t> </a:t>
            </a:r>
            <a:r>
              <a:rPr lang="en-GB" dirty="0" err="1"/>
              <a:t>sisällölle</a:t>
            </a:r>
            <a:endParaRPr lang="en-FI" dirty="0"/>
          </a:p>
        </p:txBody>
      </p:sp>
    </p:spTree>
    <p:extLst>
      <p:ext uri="{BB962C8B-B14F-4D97-AF65-F5344CB8AC3E}">
        <p14:creationId xmlns:p14="http://schemas.microsoft.com/office/powerpoint/2010/main" val="2962304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ikajana_vihreä">
    <p:bg>
      <p:bgPr>
        <a:solidFill>
          <a:srgbClr val="E5F5B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FA75754-C53B-4743-9316-D9BB8FFF8436}"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17" name="Content Placeholder 2">
            <a:extLst>
              <a:ext uri="{FF2B5EF4-FFF2-40B4-BE49-F238E27FC236}">
                <a16:creationId xmlns:a16="http://schemas.microsoft.com/office/drawing/2014/main" id="{0032E722-493C-F140-8CA8-E930229C799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19" name="Content Placeholder 2">
            <a:extLst>
              <a:ext uri="{FF2B5EF4-FFF2-40B4-BE49-F238E27FC236}">
                <a16:creationId xmlns:a16="http://schemas.microsoft.com/office/drawing/2014/main" id="{D1206AFF-CC63-AC41-AEAB-80AF5CB83936}"/>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0" name="Content Placeholder 2">
            <a:extLst>
              <a:ext uri="{FF2B5EF4-FFF2-40B4-BE49-F238E27FC236}">
                <a16:creationId xmlns:a16="http://schemas.microsoft.com/office/drawing/2014/main" id="{D6171695-A8FC-2146-B426-1D572CEA396F}"/>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7" name="Content Placeholder 2">
            <a:extLst>
              <a:ext uri="{FF2B5EF4-FFF2-40B4-BE49-F238E27FC236}">
                <a16:creationId xmlns:a16="http://schemas.microsoft.com/office/drawing/2014/main" id="{B58F2A02-F45E-284F-AD2A-8770A5003E2D}"/>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8" name="Content Placeholder 2">
            <a:extLst>
              <a:ext uri="{FF2B5EF4-FFF2-40B4-BE49-F238E27FC236}">
                <a16:creationId xmlns:a16="http://schemas.microsoft.com/office/drawing/2014/main" id="{E02EEB99-D463-FE4C-A55B-7AFEF5176EB9}"/>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29" name="Content Placeholder 2">
            <a:extLst>
              <a:ext uri="{FF2B5EF4-FFF2-40B4-BE49-F238E27FC236}">
                <a16:creationId xmlns:a16="http://schemas.microsoft.com/office/drawing/2014/main" id="{14D1DD4F-9B71-A543-82E7-B6457225BCC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0" name="Content Placeholder 2">
            <a:extLst>
              <a:ext uri="{FF2B5EF4-FFF2-40B4-BE49-F238E27FC236}">
                <a16:creationId xmlns:a16="http://schemas.microsoft.com/office/drawing/2014/main" id="{219F2CB6-7F4E-0F4F-938D-B27BC6E1D644}"/>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1" name="Content Placeholder 2">
            <a:extLst>
              <a:ext uri="{FF2B5EF4-FFF2-40B4-BE49-F238E27FC236}">
                <a16:creationId xmlns:a16="http://schemas.microsoft.com/office/drawing/2014/main" id="{86E85CCB-CA67-6F43-935E-265DBF809148}"/>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2" name="Content Placeholder 2">
            <a:extLst>
              <a:ext uri="{FF2B5EF4-FFF2-40B4-BE49-F238E27FC236}">
                <a16:creationId xmlns:a16="http://schemas.microsoft.com/office/drawing/2014/main" id="{2AC752F1-F5A0-D34B-A6C6-3936F57B7D5A}"/>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3" name="Content Placeholder 2">
            <a:extLst>
              <a:ext uri="{FF2B5EF4-FFF2-40B4-BE49-F238E27FC236}">
                <a16:creationId xmlns:a16="http://schemas.microsoft.com/office/drawing/2014/main" id="{2B7DD437-A872-D848-AC47-6CB63C288AB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3413396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ikajana_sininen">
    <p:bg>
      <p:bgPr>
        <a:solidFill>
          <a:srgbClr val="BFE6F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98F3DAA0-CD5A-4ABD-B66B-5279435DD1AD}"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44" name="Content Placeholder 2">
            <a:extLst>
              <a:ext uri="{FF2B5EF4-FFF2-40B4-BE49-F238E27FC236}">
                <a16:creationId xmlns:a16="http://schemas.microsoft.com/office/drawing/2014/main" id="{EB37392C-2F92-984B-8BE5-28773DD05D76}"/>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5" name="Content Placeholder 2">
            <a:extLst>
              <a:ext uri="{FF2B5EF4-FFF2-40B4-BE49-F238E27FC236}">
                <a16:creationId xmlns:a16="http://schemas.microsoft.com/office/drawing/2014/main" id="{F085BAA8-B06B-7044-875E-69A37134218B}"/>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6" name="Content Placeholder 2">
            <a:extLst>
              <a:ext uri="{FF2B5EF4-FFF2-40B4-BE49-F238E27FC236}">
                <a16:creationId xmlns:a16="http://schemas.microsoft.com/office/drawing/2014/main" id="{1531F005-A8EF-B94B-9453-AE62BB292FDB}"/>
              </a:ext>
            </a:extLst>
          </p:cNvPr>
          <p:cNvSpPr>
            <a:spLocks noGrp="1"/>
          </p:cNvSpPr>
          <p:nvPr>
            <p:ph idx="14" hasCustomPrompt="1"/>
          </p:nvPr>
        </p:nvSpPr>
        <p:spPr>
          <a:xfrm>
            <a:off x="7825186" y="4014507"/>
            <a:ext cx="1273120" cy="1544911"/>
          </a:xfrm>
        </p:spPr>
        <p:txBody>
          <a:bodyPr>
            <a:normAutofit/>
          </a:bodyPr>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7" name="Content Placeholder 2">
            <a:extLst>
              <a:ext uri="{FF2B5EF4-FFF2-40B4-BE49-F238E27FC236}">
                <a16:creationId xmlns:a16="http://schemas.microsoft.com/office/drawing/2014/main" id="{E7015908-5458-6349-A1B5-736D68E3AA1C}"/>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8" name="Content Placeholder 2">
            <a:extLst>
              <a:ext uri="{FF2B5EF4-FFF2-40B4-BE49-F238E27FC236}">
                <a16:creationId xmlns:a16="http://schemas.microsoft.com/office/drawing/2014/main" id="{30BD0B87-8372-C943-AB71-441D40C8471B}"/>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49" name="Content Placeholder 2">
            <a:extLst>
              <a:ext uri="{FF2B5EF4-FFF2-40B4-BE49-F238E27FC236}">
                <a16:creationId xmlns:a16="http://schemas.microsoft.com/office/drawing/2014/main" id="{C8FCA7B9-1848-EC40-B652-2B16D53D69AB}"/>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0" name="Content Placeholder 2">
            <a:extLst>
              <a:ext uri="{FF2B5EF4-FFF2-40B4-BE49-F238E27FC236}">
                <a16:creationId xmlns:a16="http://schemas.microsoft.com/office/drawing/2014/main" id="{1EC35EF9-8667-3A4C-A67E-E6E865884971}"/>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1" name="Content Placeholder 2">
            <a:extLst>
              <a:ext uri="{FF2B5EF4-FFF2-40B4-BE49-F238E27FC236}">
                <a16:creationId xmlns:a16="http://schemas.microsoft.com/office/drawing/2014/main" id="{E5FE1B18-CC97-254A-B793-D1CC735D5CB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2" name="Content Placeholder 2">
            <a:extLst>
              <a:ext uri="{FF2B5EF4-FFF2-40B4-BE49-F238E27FC236}">
                <a16:creationId xmlns:a16="http://schemas.microsoft.com/office/drawing/2014/main" id="{8EB3833F-A9B5-6A41-BCD3-F84863C2D5B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53" name="Content Placeholder 2">
            <a:extLst>
              <a:ext uri="{FF2B5EF4-FFF2-40B4-BE49-F238E27FC236}">
                <a16:creationId xmlns:a16="http://schemas.microsoft.com/office/drawing/2014/main" id="{F3C66782-2C11-4846-A67B-7D3FFC6E510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924568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ikajana_valkoin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CF65E53-895F-4679-A42F-5B1773593243}"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98690474-3C94-004C-811C-CF255CC2476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2E170AF3-ECA3-8D41-8391-5EC010220830}"/>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7D8AB2EA-EC44-3841-8F55-96F9F66B6F8E}"/>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33B7A8C4-E1B5-9249-B9D6-1D24C7BE54B1}"/>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880EBD7D-1893-3042-BDF6-8CE1524ED64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78D0CA2-632A-FE4A-91D6-423A2D071F3E}"/>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9D9B7AD9-5BC9-C143-B9FF-DC0D9302AE40}"/>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E6D1712-3110-8041-9ED6-1078EA8A4141}"/>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029CF72F-D21B-8449-89C2-5AD55BEE2A66}"/>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C831EBBF-A667-8F47-A32D-3994C817A99E}"/>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986884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ikajana_harmaa">
    <p:bg>
      <p:bgPr>
        <a:solidFill>
          <a:srgbClr val="C0C0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5437E74-126B-451C-9481-A1AAE4BC3CC2}"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29" name="Content Placeholder 2">
            <a:extLst>
              <a:ext uri="{FF2B5EF4-FFF2-40B4-BE49-F238E27FC236}">
                <a16:creationId xmlns:a16="http://schemas.microsoft.com/office/drawing/2014/main" id="{8D52089A-A7F1-C448-A747-6229D98AF875}"/>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0" name="Content Placeholder 2">
            <a:extLst>
              <a:ext uri="{FF2B5EF4-FFF2-40B4-BE49-F238E27FC236}">
                <a16:creationId xmlns:a16="http://schemas.microsoft.com/office/drawing/2014/main" id="{1A5A79A8-7931-6E41-9FD2-9C0F1BA6CB87}"/>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1" name="Content Placeholder 2">
            <a:extLst>
              <a:ext uri="{FF2B5EF4-FFF2-40B4-BE49-F238E27FC236}">
                <a16:creationId xmlns:a16="http://schemas.microsoft.com/office/drawing/2014/main" id="{F30AE9F2-BCF8-294D-B073-69AA6C79E981}"/>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2" name="Content Placeholder 2">
            <a:extLst>
              <a:ext uri="{FF2B5EF4-FFF2-40B4-BE49-F238E27FC236}">
                <a16:creationId xmlns:a16="http://schemas.microsoft.com/office/drawing/2014/main" id="{12521F8D-DF1B-CA46-9F31-D88558E24B2E}"/>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3" name="Content Placeholder 2">
            <a:extLst>
              <a:ext uri="{FF2B5EF4-FFF2-40B4-BE49-F238E27FC236}">
                <a16:creationId xmlns:a16="http://schemas.microsoft.com/office/drawing/2014/main" id="{BDC2BF6D-40C5-5542-90B0-3DA1F857F88D}"/>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B1AEBD0C-A3B2-404C-A054-EEA201A3C773}"/>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5" name="Content Placeholder 2">
            <a:extLst>
              <a:ext uri="{FF2B5EF4-FFF2-40B4-BE49-F238E27FC236}">
                <a16:creationId xmlns:a16="http://schemas.microsoft.com/office/drawing/2014/main" id="{20DC4589-7821-334B-9ADB-0E35CF2C324D}"/>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6" name="Content Placeholder 2">
            <a:extLst>
              <a:ext uri="{FF2B5EF4-FFF2-40B4-BE49-F238E27FC236}">
                <a16:creationId xmlns:a16="http://schemas.microsoft.com/office/drawing/2014/main" id="{8A5535E2-D24D-1B4C-B67C-49C3FE7FE0FA}"/>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7" name="Content Placeholder 2">
            <a:extLst>
              <a:ext uri="{FF2B5EF4-FFF2-40B4-BE49-F238E27FC236}">
                <a16:creationId xmlns:a16="http://schemas.microsoft.com/office/drawing/2014/main" id="{DA34E8C3-0A2F-9A48-AFDD-73D7A5A149BB}"/>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8" name="Content Placeholder 2">
            <a:extLst>
              <a:ext uri="{FF2B5EF4-FFF2-40B4-BE49-F238E27FC236}">
                <a16:creationId xmlns:a16="http://schemas.microsoft.com/office/drawing/2014/main" id="{E53E5A2B-F065-CE47-B47B-B507D8BE4DE7}"/>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156819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5E385A3-5092-4B3E-ACD7-3A2A7AC59378}"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058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ikajana_keltainen">
    <p:bg>
      <p:bgPr>
        <a:solidFill>
          <a:srgbClr val="FFFC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2BDF177A-5B0B-4A2C-90C6-86B3C3FA50D7}"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5" name="Title 1">
            <a:extLst>
              <a:ext uri="{FF2B5EF4-FFF2-40B4-BE49-F238E27FC236}">
                <a16:creationId xmlns:a16="http://schemas.microsoft.com/office/drawing/2014/main" id="{FE796831-6BF2-5748-8369-F0B435E93484}"/>
              </a:ext>
            </a:extLst>
          </p:cNvPr>
          <p:cNvSpPr>
            <a:spLocks noGrp="1"/>
          </p:cNvSpPr>
          <p:nvPr>
            <p:ph type="title" hasCustomPrompt="1"/>
          </p:nvPr>
        </p:nvSpPr>
        <p:spPr>
          <a:xfrm>
            <a:off x="741001" y="735980"/>
            <a:ext cx="10358801" cy="1117228"/>
          </a:xfrm>
        </p:spPr>
        <p:txBody>
          <a:bodyPr/>
          <a:lstStyle/>
          <a:p>
            <a:r>
              <a:rPr lang="en-GB" dirty="0" err="1"/>
              <a:t>Otsikko</a:t>
            </a:r>
            <a:r>
              <a:rPr lang="en-GB" dirty="0"/>
              <a:t> 36pt</a:t>
            </a:r>
            <a:endParaRPr lang="en-FI" dirty="0"/>
          </a:p>
        </p:txBody>
      </p:sp>
      <p:sp>
        <p:nvSpPr>
          <p:cNvPr id="33" name="Content Placeholder 2">
            <a:extLst>
              <a:ext uri="{FF2B5EF4-FFF2-40B4-BE49-F238E27FC236}">
                <a16:creationId xmlns:a16="http://schemas.microsoft.com/office/drawing/2014/main" id="{3FF065FC-B81A-DD41-9197-ECAF836F715D}"/>
              </a:ext>
            </a:extLst>
          </p:cNvPr>
          <p:cNvSpPr>
            <a:spLocks noGrp="1"/>
          </p:cNvSpPr>
          <p:nvPr>
            <p:ph idx="1" hasCustomPrompt="1"/>
          </p:nvPr>
        </p:nvSpPr>
        <p:spPr>
          <a:xfrm>
            <a:off x="74100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4" name="Content Placeholder 2">
            <a:extLst>
              <a:ext uri="{FF2B5EF4-FFF2-40B4-BE49-F238E27FC236}">
                <a16:creationId xmlns:a16="http://schemas.microsoft.com/office/drawing/2014/main" id="{5D634F03-103E-EE4E-923F-B253A68F6362}"/>
              </a:ext>
            </a:extLst>
          </p:cNvPr>
          <p:cNvSpPr>
            <a:spLocks noGrp="1"/>
          </p:cNvSpPr>
          <p:nvPr>
            <p:ph idx="13" hasCustomPrompt="1"/>
          </p:nvPr>
        </p:nvSpPr>
        <p:spPr>
          <a:xfrm>
            <a:off x="10186582"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5" name="Content Placeholder 2">
            <a:extLst>
              <a:ext uri="{FF2B5EF4-FFF2-40B4-BE49-F238E27FC236}">
                <a16:creationId xmlns:a16="http://schemas.microsoft.com/office/drawing/2014/main" id="{4EC2FB99-6DAD-BD48-A566-BD4DBE95A4B7}"/>
              </a:ext>
            </a:extLst>
          </p:cNvPr>
          <p:cNvSpPr>
            <a:spLocks noGrp="1"/>
          </p:cNvSpPr>
          <p:nvPr>
            <p:ph idx="14" hasCustomPrompt="1"/>
          </p:nvPr>
        </p:nvSpPr>
        <p:spPr>
          <a:xfrm>
            <a:off x="782518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6" name="Content Placeholder 2">
            <a:extLst>
              <a:ext uri="{FF2B5EF4-FFF2-40B4-BE49-F238E27FC236}">
                <a16:creationId xmlns:a16="http://schemas.microsoft.com/office/drawing/2014/main" id="{BECE7326-11BD-3A4E-BAB7-DE17D04CBF6A}"/>
              </a:ext>
            </a:extLst>
          </p:cNvPr>
          <p:cNvSpPr>
            <a:spLocks noGrp="1"/>
          </p:cNvSpPr>
          <p:nvPr>
            <p:ph idx="15" hasCustomPrompt="1"/>
          </p:nvPr>
        </p:nvSpPr>
        <p:spPr>
          <a:xfrm>
            <a:off x="5463791"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7" name="Content Placeholder 2">
            <a:extLst>
              <a:ext uri="{FF2B5EF4-FFF2-40B4-BE49-F238E27FC236}">
                <a16:creationId xmlns:a16="http://schemas.microsoft.com/office/drawing/2014/main" id="{08F5530C-618F-4B4A-9855-7431A40D96C3}"/>
              </a:ext>
            </a:extLst>
          </p:cNvPr>
          <p:cNvSpPr>
            <a:spLocks noGrp="1"/>
          </p:cNvSpPr>
          <p:nvPr>
            <p:ph idx="16" hasCustomPrompt="1"/>
          </p:nvPr>
        </p:nvSpPr>
        <p:spPr>
          <a:xfrm>
            <a:off x="3102396" y="4014507"/>
            <a:ext cx="1273120" cy="1544911"/>
          </a:xfrm>
        </p:spPr>
        <p:txBody>
          <a:bodyPr>
            <a:normAutofit/>
          </a:bodyPr>
          <a:lstStyle>
            <a:lvl1pPr marL="0" indent="0" algn="ctr">
              <a:buNone/>
              <a:defRPr sz="1200" b="0" i="0"/>
            </a:lvl1pPr>
          </a:lstStyle>
          <a:p>
            <a:pPr lvl="0"/>
            <a:r>
              <a:rPr lang="en-GB" dirty="0" err="1"/>
              <a:t>Lisää</a:t>
            </a:r>
            <a:r>
              <a:rPr lang="en-GB" dirty="0"/>
              <a:t> </a:t>
            </a:r>
            <a:r>
              <a:rPr lang="en-GB" dirty="0" err="1"/>
              <a:t>ja</a:t>
            </a:r>
            <a:r>
              <a:rPr lang="en-GB" dirty="0"/>
              <a:t> </a:t>
            </a:r>
            <a:r>
              <a:rPr lang="en-GB" dirty="0" err="1"/>
              <a:t>poista</a:t>
            </a:r>
            <a:r>
              <a:rPr lang="en-GB" dirty="0"/>
              <a:t> </a:t>
            </a:r>
            <a:r>
              <a:rPr lang="en-GB" dirty="0" err="1"/>
              <a:t>aikajanaosioita</a:t>
            </a:r>
            <a:r>
              <a:rPr lang="en-GB" dirty="0"/>
              <a:t> </a:t>
            </a:r>
            <a:r>
              <a:rPr lang="en-GB" dirty="0" err="1"/>
              <a:t>tarpeen</a:t>
            </a:r>
            <a:r>
              <a:rPr lang="en-GB" dirty="0"/>
              <a:t> </a:t>
            </a:r>
            <a:r>
              <a:rPr lang="en-GB" dirty="0" err="1"/>
              <a:t>mukaan</a:t>
            </a:r>
            <a:r>
              <a:rPr lang="en-GB" dirty="0"/>
              <a:t>. </a:t>
            </a:r>
            <a:r>
              <a:rPr lang="en-GB" dirty="0" err="1"/>
              <a:t>Ohjeistuspiste-koko</a:t>
            </a:r>
            <a:r>
              <a:rPr lang="en-GB" dirty="0"/>
              <a:t> on 12.</a:t>
            </a:r>
          </a:p>
        </p:txBody>
      </p:sp>
      <p:sp>
        <p:nvSpPr>
          <p:cNvPr id="38" name="Content Placeholder 2">
            <a:extLst>
              <a:ext uri="{FF2B5EF4-FFF2-40B4-BE49-F238E27FC236}">
                <a16:creationId xmlns:a16="http://schemas.microsoft.com/office/drawing/2014/main" id="{FDBE122E-468F-E548-A251-E0DF35318EF1}"/>
              </a:ext>
            </a:extLst>
          </p:cNvPr>
          <p:cNvSpPr>
            <a:spLocks noGrp="1"/>
          </p:cNvSpPr>
          <p:nvPr>
            <p:ph idx="17" hasCustomPrompt="1"/>
          </p:nvPr>
        </p:nvSpPr>
        <p:spPr>
          <a:xfrm>
            <a:off x="74100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39" name="Content Placeholder 2">
            <a:extLst>
              <a:ext uri="{FF2B5EF4-FFF2-40B4-BE49-F238E27FC236}">
                <a16:creationId xmlns:a16="http://schemas.microsoft.com/office/drawing/2014/main" id="{E6D80018-C04A-8642-B46D-6F39C7F835CB}"/>
              </a:ext>
            </a:extLst>
          </p:cNvPr>
          <p:cNvSpPr>
            <a:spLocks noGrp="1"/>
          </p:cNvSpPr>
          <p:nvPr>
            <p:ph idx="18" hasCustomPrompt="1"/>
          </p:nvPr>
        </p:nvSpPr>
        <p:spPr>
          <a:xfrm>
            <a:off x="10186582"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0" name="Content Placeholder 2">
            <a:extLst>
              <a:ext uri="{FF2B5EF4-FFF2-40B4-BE49-F238E27FC236}">
                <a16:creationId xmlns:a16="http://schemas.microsoft.com/office/drawing/2014/main" id="{4ACF8B16-2C90-E443-B8E3-F9D5849C3444}"/>
              </a:ext>
            </a:extLst>
          </p:cNvPr>
          <p:cNvSpPr>
            <a:spLocks noGrp="1"/>
          </p:cNvSpPr>
          <p:nvPr>
            <p:ph idx="19" hasCustomPrompt="1"/>
          </p:nvPr>
        </p:nvSpPr>
        <p:spPr>
          <a:xfrm>
            <a:off x="782518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1" name="Content Placeholder 2">
            <a:extLst>
              <a:ext uri="{FF2B5EF4-FFF2-40B4-BE49-F238E27FC236}">
                <a16:creationId xmlns:a16="http://schemas.microsoft.com/office/drawing/2014/main" id="{4F85F0E9-3E52-6043-94F5-73CAF72A92E0}"/>
              </a:ext>
            </a:extLst>
          </p:cNvPr>
          <p:cNvSpPr>
            <a:spLocks noGrp="1"/>
          </p:cNvSpPr>
          <p:nvPr>
            <p:ph idx="20" hasCustomPrompt="1"/>
          </p:nvPr>
        </p:nvSpPr>
        <p:spPr>
          <a:xfrm>
            <a:off x="5463791"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
        <p:nvSpPr>
          <p:cNvPr id="42" name="Content Placeholder 2">
            <a:extLst>
              <a:ext uri="{FF2B5EF4-FFF2-40B4-BE49-F238E27FC236}">
                <a16:creationId xmlns:a16="http://schemas.microsoft.com/office/drawing/2014/main" id="{546A2222-2125-7847-9AC3-22A0C82ACB58}"/>
              </a:ext>
            </a:extLst>
          </p:cNvPr>
          <p:cNvSpPr>
            <a:spLocks noGrp="1"/>
          </p:cNvSpPr>
          <p:nvPr>
            <p:ph idx="21" hasCustomPrompt="1"/>
          </p:nvPr>
        </p:nvSpPr>
        <p:spPr>
          <a:xfrm>
            <a:off x="3102396" y="2705019"/>
            <a:ext cx="1273120" cy="288442"/>
          </a:xfrm>
        </p:spPr>
        <p:txBody>
          <a:bodyPr>
            <a:normAutofit/>
          </a:bodyPr>
          <a:lstStyle>
            <a:lvl1pPr marL="0" indent="0" algn="ctr">
              <a:buNone/>
              <a:defRPr sz="1200" b="1" i="0"/>
            </a:lvl1pPr>
          </a:lstStyle>
          <a:p>
            <a:pPr lvl="0"/>
            <a:r>
              <a:rPr lang="en-GB" dirty="0" err="1"/>
              <a:t>Otsikko</a:t>
            </a:r>
            <a:r>
              <a:rPr lang="en-GB" dirty="0"/>
              <a:t> 12pt</a:t>
            </a:r>
          </a:p>
        </p:txBody>
      </p:sp>
    </p:spTree>
    <p:extLst>
      <p:ext uri="{BB962C8B-B14F-4D97-AF65-F5344CB8AC3E}">
        <p14:creationId xmlns:p14="http://schemas.microsoft.com/office/powerpoint/2010/main" val="2243957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Kiitos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770582F-F920-4EB8-A496-0A4A4BE1133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568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Kiitos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705C81D-3FDA-445D-87A8-311CBFB892B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5954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Kiitos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96BAECD3-5894-47D8-A691-41219506326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727287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Kiitos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F930D5BD-0798-421E-9049-F0937CA08B8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127618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Kiitos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315347C-03E0-4EDE-9EE7-6C4F0165AECE}"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56423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fograafi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3B8F4CCC-D3D3-4CD0-B0AB-3392C3DD1821}"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255009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graafi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0EDB769-9FA8-46EC-982E-28AEB30D40A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724150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graafi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5EEB1D4-5501-408C-9831-C5AEF933A466}"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889690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graafi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1A6BE8C-0EA0-49CE-A5A8-15BD44899F59}"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19304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86D6F1DF-3816-4576-A013-B85B026BB0E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07799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graafi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DF928CAC-202A-415C-8CAD-CF302F04FEF5}"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94538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ogan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15A69316-802D-484E-96BA-F78346991F7A}"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A3D95AA6-F304-4441-A55A-77C423A2365E}"/>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2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ogan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EA5057B-14B1-4E00-BDD4-DFD3316E3AE1}"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11" name="TextBox 10">
            <a:extLst>
              <a:ext uri="{FF2B5EF4-FFF2-40B4-BE49-F238E27FC236}">
                <a16:creationId xmlns:a16="http://schemas.microsoft.com/office/drawing/2014/main" id="{42F3F263-CF06-5A46-9D17-66D8A356F735}"/>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435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ogan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B673C0B2-6EED-487F-AD01-50C2C88F8F27}"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81F25476-8163-9144-A997-721CC3FBDA71}"/>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71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ogan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E0E93917-0CC2-4452-9622-3D2E4F3CF4E9}"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1EE9D51A-156A-5A4A-9875-44C1B203F2B8}"/>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228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ogan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D5FA0C2D-2DDF-4C5F-B1D3-76901008D227}"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41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Yrityspakkaukset_Pää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14E2EB5C-9553-430A-A78B-08D27DC91540}"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142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Yrityspakkaukset_Väli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5215603" cy="901700"/>
          </a:xfrm>
        </p:spPr>
        <p:txBody>
          <a:bodyPr anchor="b">
            <a:normAutofit/>
          </a:bodyPr>
          <a:lstStyle>
            <a:lvl1pPr algn="l">
              <a:defRPr sz="3600"/>
            </a:lvl1pPr>
          </a:lstStyle>
          <a:p>
            <a:r>
              <a:rPr lang="en-GB" dirty="0" err="1"/>
              <a:t>Väliotsikko</a:t>
            </a:r>
            <a:r>
              <a:rPr lang="en-GB" dirty="0"/>
              <a:t> 36pt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5D25F213-DE90-49E3-800F-6F146C67991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pic>
        <p:nvPicPr>
          <p:cNvPr id="8" name="Picture 7">
            <a:extLst>
              <a:ext uri="{FF2B5EF4-FFF2-40B4-BE49-F238E27FC236}">
                <a16:creationId xmlns:a16="http://schemas.microsoft.com/office/drawing/2014/main" id="{0B0DA99D-5641-D54B-8FA3-DCE39B1C66D5}"/>
              </a:ext>
            </a:extLst>
          </p:cNvPr>
          <p:cNvPicPr>
            <a:picLocks noChangeAspect="1"/>
          </p:cNvPicPr>
          <p:nvPr userDrawn="1"/>
        </p:nvPicPr>
        <p:blipFill>
          <a:blip r:embed="rId3"/>
          <a:stretch>
            <a:fillRect/>
          </a:stretch>
        </p:blipFill>
        <p:spPr>
          <a:xfrm>
            <a:off x="10864850" y="189503"/>
            <a:ext cx="1209638" cy="1209638"/>
          </a:xfrm>
          <a:prstGeom prst="rect">
            <a:avLst/>
          </a:prstGeom>
        </p:spPr>
      </p:pic>
    </p:spTree>
    <p:extLst>
      <p:ext uri="{BB962C8B-B14F-4D97-AF65-F5344CB8AC3E}">
        <p14:creationId xmlns:p14="http://schemas.microsoft.com/office/powerpoint/2010/main" val="2973035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yrityspakkaukset_otsikko-sisältö-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8C3220B-B065-48C1-9FD0-23BD2DCF4EA0}"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4469048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Yrityspakkaukset_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a:t>Kiitos!</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4728549-7343-4485-9046-ECF1F9AB102F}"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38892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53A856D4-F1C7-42B3-9BCD-E9A3DC8E133C}"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66552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Yrityspakkaukset_Slog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6C82-6DC2-9A47-BEFA-9AA94D1D8FE5}"/>
              </a:ext>
            </a:extLst>
          </p:cNvPr>
          <p:cNvSpPr>
            <a:spLocks noGrp="1"/>
          </p:cNvSpPr>
          <p:nvPr>
            <p:ph type="dt" sz="half" idx="10"/>
          </p:nvPr>
        </p:nvSpPr>
        <p:spPr/>
        <p:txBody>
          <a:bodyPr/>
          <a:lstStyle/>
          <a:p>
            <a:fld id="{42247D07-7A0E-4934-A0EA-B9D0A42F6938}" type="datetime1">
              <a:rPr lang="fi-FI" smtClean="0"/>
              <a:t>4.12.2024</a:t>
            </a:fld>
            <a:endParaRPr lang="en-FI"/>
          </a:p>
        </p:txBody>
      </p:sp>
      <p:sp>
        <p:nvSpPr>
          <p:cNvPr id="3" name="Footer Placeholder 2">
            <a:extLst>
              <a:ext uri="{FF2B5EF4-FFF2-40B4-BE49-F238E27FC236}">
                <a16:creationId xmlns:a16="http://schemas.microsoft.com/office/drawing/2014/main" id="{EF2A55EE-CA6B-BD4F-9EA8-BF356C32A219}"/>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3D7F532-A21B-904F-8CFE-1CEFE634EC50}"/>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9E966BB1-6FA3-EC40-A761-82ED9D29D9D3}"/>
              </a:ext>
            </a:extLst>
          </p:cNvPr>
          <p:cNvSpPr txBox="1"/>
          <p:nvPr userDrawn="1"/>
        </p:nvSpPr>
        <p:spPr>
          <a:xfrm>
            <a:off x="1595231" y="2506940"/>
            <a:ext cx="9001539" cy="1446550"/>
          </a:xfrm>
          <a:prstGeom prst="rect">
            <a:avLst/>
          </a:prstGeom>
          <a:noFill/>
        </p:spPr>
        <p:txBody>
          <a:bodyPr wrap="square" rtlCol="0">
            <a:spAutoFit/>
          </a:bodyPr>
          <a:lstStyle/>
          <a:p>
            <a:pPr algn="ctr">
              <a:lnSpc>
                <a:spcPct val="100000"/>
              </a:lnSpc>
            </a:pPr>
            <a:r>
              <a:rPr lang="en-GB" sz="4400" b="1" dirty="0" err="1">
                <a:latin typeface="Arial" panose="020B0604020202020204" pitchFamily="34" charset="0"/>
                <a:cs typeface="Arial" panose="020B0604020202020204" pitchFamily="34" charset="0"/>
              </a:rPr>
              <a:t>Huolehditaan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yhdessä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siitä</a:t>
            </a:r>
            <a:r>
              <a:rPr lang="en-GB" sz="4400" b="1" dirty="0">
                <a:latin typeface="Arial" panose="020B0604020202020204" pitchFamily="34" charset="0"/>
                <a:cs typeface="Arial" panose="020B0604020202020204" pitchFamily="34" charset="0"/>
              </a:rPr>
              <a:t>, </a:t>
            </a:r>
            <a:br>
              <a:rPr lang="en-GB" sz="4400" b="1" dirty="0">
                <a:latin typeface="Arial" panose="020B0604020202020204" pitchFamily="34" charset="0"/>
                <a:cs typeface="Arial" panose="020B0604020202020204" pitchFamily="34" charset="0"/>
              </a:rPr>
            </a:br>
            <a:r>
              <a:rPr lang="en-GB" sz="4400" b="1" dirty="0" err="1">
                <a:latin typeface="Arial" panose="020B0604020202020204" pitchFamily="34" charset="0"/>
                <a:cs typeface="Arial" panose="020B0604020202020204" pitchFamily="34" charset="0"/>
              </a:rPr>
              <a:t>että</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pakkaus</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kiertää</a:t>
            </a:r>
            <a:r>
              <a:rPr lang="en-GB" sz="4400" b="1" dirty="0">
                <a:latin typeface="Arial" panose="020B0604020202020204" pitchFamily="34" charset="0"/>
                <a:cs typeface="Arial" panose="020B0604020202020204" pitchFamily="34" charset="0"/>
              </a:rPr>
              <a:t>!</a:t>
            </a:r>
            <a:endParaRPr lang="en-FI"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84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Pääotsikko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06A0B72E-D041-424C-A09E-41B1EE671062}"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8" name="TextBox 7">
            <a:extLst>
              <a:ext uri="{FF2B5EF4-FFF2-40B4-BE49-F238E27FC236}">
                <a16:creationId xmlns:a16="http://schemas.microsoft.com/office/drawing/2014/main" id="{6BB9492E-97B4-2741-9AB1-9D02E6BFD206}"/>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974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Pääotsikko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32361B0F-C994-4F7A-B5B8-80DC34495B56}"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9" name="TextBox 8">
            <a:extLst>
              <a:ext uri="{FF2B5EF4-FFF2-40B4-BE49-F238E27FC236}">
                <a16:creationId xmlns:a16="http://schemas.microsoft.com/office/drawing/2014/main" id="{B546EC4B-CCD2-B14C-95AF-87743454AB33}"/>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237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Pääotsikko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88B499B6-E3EC-46C7-B86D-1B47446E6257}"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5F21C76E-73AE-C44E-B354-4F51C356E815}"/>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46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Pääotsikko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79CDBD8B-AF77-400A-8030-9C10BA2971AD}"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00FA5611-D0C1-BD4D-9604-0AB21F3778C9}"/>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190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Pääotsikko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48B3-0A5E-7E47-BC04-04EB0A68570B}"/>
              </a:ext>
            </a:extLst>
          </p:cNvPr>
          <p:cNvSpPr>
            <a:spLocks noGrp="1"/>
          </p:cNvSpPr>
          <p:nvPr>
            <p:ph type="ctrTitle" hasCustomPrompt="1"/>
          </p:nvPr>
        </p:nvSpPr>
        <p:spPr>
          <a:xfrm>
            <a:off x="731839" y="2527300"/>
            <a:ext cx="9144000" cy="901700"/>
          </a:xfrm>
        </p:spPr>
        <p:txBody>
          <a:bodyPr anchor="b">
            <a:normAutofit/>
          </a:bodyPr>
          <a:lstStyle>
            <a:lvl1pPr algn="l">
              <a:defRPr sz="4800"/>
            </a:lvl1pPr>
          </a:lstStyle>
          <a:p>
            <a:r>
              <a:rPr lang="en-GB" dirty="0" err="1"/>
              <a:t>Pääotsikko</a:t>
            </a:r>
            <a:r>
              <a:rPr lang="en-GB" dirty="0"/>
              <a:t> 48pt</a:t>
            </a:r>
            <a:endParaRPr lang="en-FI" dirty="0"/>
          </a:p>
        </p:txBody>
      </p:sp>
      <p:sp>
        <p:nvSpPr>
          <p:cNvPr id="3" name="Subtitle 2">
            <a:extLst>
              <a:ext uri="{FF2B5EF4-FFF2-40B4-BE49-F238E27FC236}">
                <a16:creationId xmlns:a16="http://schemas.microsoft.com/office/drawing/2014/main" id="{670C5A1D-588C-2244-9363-8FBDCCD805C3}"/>
              </a:ext>
            </a:extLst>
          </p:cNvPr>
          <p:cNvSpPr>
            <a:spLocks noGrp="1"/>
          </p:cNvSpPr>
          <p:nvPr>
            <p:ph type="subTitle" idx="1" hasCustomPrompt="1"/>
          </p:nvPr>
        </p:nvSpPr>
        <p:spPr>
          <a:xfrm>
            <a:off x="741000" y="3638510"/>
            <a:ext cx="9144000" cy="365125"/>
          </a:xfr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err="1"/>
              <a:t>Alaotsikko</a:t>
            </a:r>
            <a:r>
              <a:rPr lang="en-GB" dirty="0"/>
              <a:t> 20pt</a:t>
            </a:r>
            <a:endParaRPr lang="en-FI" dirty="0"/>
          </a:p>
        </p:txBody>
      </p:sp>
      <p:sp>
        <p:nvSpPr>
          <p:cNvPr id="4" name="Date Placeholder 3">
            <a:extLst>
              <a:ext uri="{FF2B5EF4-FFF2-40B4-BE49-F238E27FC236}">
                <a16:creationId xmlns:a16="http://schemas.microsoft.com/office/drawing/2014/main" id="{3DA710D4-90A9-904B-B8A4-BD1774827048}"/>
              </a:ext>
            </a:extLst>
          </p:cNvPr>
          <p:cNvSpPr>
            <a:spLocks noGrp="1"/>
          </p:cNvSpPr>
          <p:nvPr>
            <p:ph type="dt" sz="half" idx="10"/>
          </p:nvPr>
        </p:nvSpPr>
        <p:spPr/>
        <p:txBody>
          <a:bodyPr/>
          <a:lstStyle/>
          <a:p>
            <a:fld id="{C30CAC55-2F6C-44FB-9067-DCBB9ECA9425}" type="datetime1">
              <a:rPr lang="fi-FI" smtClean="0"/>
              <a:t>4.12.2024</a:t>
            </a:fld>
            <a:endParaRPr lang="en-FI"/>
          </a:p>
        </p:txBody>
      </p:sp>
      <p:sp>
        <p:nvSpPr>
          <p:cNvPr id="5" name="Footer Placeholder 4">
            <a:extLst>
              <a:ext uri="{FF2B5EF4-FFF2-40B4-BE49-F238E27FC236}">
                <a16:creationId xmlns:a16="http://schemas.microsoft.com/office/drawing/2014/main" id="{FDF3315D-70E5-4140-B02C-3C28C4C6E09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9C6F4A5-4A6F-6B4D-B883-15631EA18554}"/>
              </a:ext>
            </a:extLst>
          </p:cNvPr>
          <p:cNvSpPr>
            <a:spLocks noGrp="1"/>
          </p:cNvSpPr>
          <p:nvPr>
            <p:ph type="sldNum" sz="quarter" idx="12"/>
          </p:nvPr>
        </p:nvSpPr>
        <p:spPr/>
        <p:txBody>
          <a:bodyPr/>
          <a:lstStyle/>
          <a:p>
            <a:fld id="{2E67C0D2-E0AE-5949-8C4B-013842102C7D}" type="slidenum">
              <a:rPr lang="en-FI" smtClean="0"/>
              <a:t>‹#›</a:t>
            </a:fld>
            <a:endParaRPr lang="en-FI"/>
          </a:p>
        </p:txBody>
      </p:sp>
      <p:sp>
        <p:nvSpPr>
          <p:cNvPr id="7" name="TextBox 6">
            <a:extLst>
              <a:ext uri="{FF2B5EF4-FFF2-40B4-BE49-F238E27FC236}">
                <a16:creationId xmlns:a16="http://schemas.microsoft.com/office/drawing/2014/main" id="{33481A81-8885-3645-9E59-CCCF6F438D28}"/>
              </a:ext>
            </a:extLst>
          </p:cNvPr>
          <p:cNvSpPr txBox="1"/>
          <p:nvPr userDrawn="1"/>
        </p:nvSpPr>
        <p:spPr>
          <a:xfrm>
            <a:off x="10861040" y="1290320"/>
            <a:ext cx="1219200" cy="461665"/>
          </a:xfrm>
          <a:prstGeom prst="rect">
            <a:avLst/>
          </a:prstGeom>
          <a:noFill/>
        </p:spPr>
        <p:txBody>
          <a:bodyPr wrap="square" rtlCol="0">
            <a:spAutoFit/>
          </a:bodyPr>
          <a:lstStyle/>
          <a:p>
            <a:pPr algn="ctr">
              <a:lnSpc>
                <a:spcPct val="100000"/>
              </a:lnSpc>
            </a:pPr>
            <a:r>
              <a:rPr lang="en-GB" sz="800" b="1" dirty="0" err="1">
                <a:latin typeface="Arial" panose="020B0604020202020204" pitchFamily="34" charset="0"/>
                <a:cs typeface="Arial" panose="020B0604020202020204" pitchFamily="34" charset="0"/>
              </a:rPr>
              <a:t>Huolehditaan</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yhdessä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siitä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että</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pakkaus</a:t>
            </a:r>
            <a:r>
              <a:rPr lang="en-GB" sz="800" b="1" dirty="0">
                <a:latin typeface="Arial" panose="020B0604020202020204" pitchFamily="34" charset="0"/>
                <a:cs typeface="Arial" panose="020B0604020202020204" pitchFamily="34" charset="0"/>
              </a:rPr>
              <a:t> </a:t>
            </a:r>
            <a:r>
              <a:rPr lang="en-GB" sz="800" b="1" dirty="0" err="1">
                <a:latin typeface="Arial" panose="020B0604020202020204" pitchFamily="34" charset="0"/>
                <a:cs typeface="Arial" panose="020B0604020202020204" pitchFamily="34" charset="0"/>
              </a:rPr>
              <a:t>kiertää</a:t>
            </a:r>
            <a:r>
              <a:rPr lang="en-GB" sz="800" b="1" dirty="0">
                <a:latin typeface="Arial" panose="020B0604020202020204" pitchFamily="34" charset="0"/>
                <a:cs typeface="Arial" panose="020B0604020202020204" pitchFamily="34" charset="0"/>
              </a:rPr>
              <a:t>!</a:t>
            </a:r>
            <a:endParaRPr lang="en-FI"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911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8847152-8B7E-4948-953E-C121D8B48B0B}"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41198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tsikko-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2C4278CA-3C7C-4238-B0AA-E6F44DC38801}"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713821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0B7EBFD1-0BA6-41E2-8801-58C04BF2750F}"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321534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0902ECF-949D-49DE-B5C9-3A4060358A34}"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5269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4D4B8741-DBCC-4031-9737-9F514C24A1DE}"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33701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Otsikko-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A7B2E770-5F2F-488D-B28E-08552D1CB158}"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325492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Otsikko-sisältö-kuva_vihre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C64D8F4D-5F9C-409D-8D2C-5463C44DABDA}"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49897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Otsikko-sisältö-kuva_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7BD07E59-664C-4344-A22E-6CC7DBC9595A}"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555892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Otsikko-sisältö-kuva_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145BFEE7-4C0C-49FF-BC37-5BCBB5AA7A6B}"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113112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Otsikko-sisältö-kuva_harma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E768EA08-0D3E-4C2A-A4F9-0CFD5A053464}"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1235947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Otsikko-sisältö-kuva_kelt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a:xfrm>
            <a:off x="741001" y="735980"/>
            <a:ext cx="5354999"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a:xfrm>
            <a:off x="741001" y="2033208"/>
            <a:ext cx="5354999" cy="4096492"/>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käytetään</a:t>
            </a:r>
            <a:r>
              <a:rPr lang="en-GB" dirty="0"/>
              <a:t> </a:t>
            </a:r>
            <a:r>
              <a:rPr lang="en-GB" dirty="0" err="1"/>
              <a:t>tekstisisältöjen</a:t>
            </a:r>
            <a:r>
              <a:rPr lang="en-GB" dirty="0"/>
              <a:t> </a:t>
            </a:r>
            <a:r>
              <a:rPr lang="en-GB" dirty="0" err="1"/>
              <a:t>kanssa</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r>
              <a:rPr lang="en-GB" dirty="0" err="1"/>
              <a:t>Älä</a:t>
            </a:r>
            <a:r>
              <a:rPr lang="en-GB" dirty="0"/>
              <a:t> </a:t>
            </a:r>
            <a:r>
              <a:rPr lang="en-GB" dirty="0" err="1"/>
              <a:t>venytä</a:t>
            </a:r>
            <a:r>
              <a:rPr lang="en-GB" dirty="0"/>
              <a:t> </a:t>
            </a:r>
            <a:r>
              <a:rPr lang="en-GB" dirty="0" err="1"/>
              <a:t>tekstilaatikkoa</a:t>
            </a:r>
            <a:r>
              <a:rPr lang="en-GB" dirty="0"/>
              <a:t> </a:t>
            </a:r>
            <a:r>
              <a:rPr lang="en-GB" dirty="0" err="1"/>
              <a:t>kuvan</a:t>
            </a:r>
            <a:r>
              <a:rPr lang="en-GB" dirty="0"/>
              <a:t> </a:t>
            </a:r>
            <a:r>
              <a:rPr lang="en-GB" dirty="0" err="1"/>
              <a:t>päälle</a:t>
            </a:r>
            <a:r>
              <a:rPr lang="en-GB" dirty="0"/>
              <a:t>.</a:t>
            </a:r>
          </a:p>
          <a:p>
            <a:pPr lvl="0"/>
            <a:r>
              <a:rPr lang="en-GB" dirty="0"/>
              <a:t> </a:t>
            </a:r>
            <a:endParaRPr lang="en-FI"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F97C78B5-DCC0-4D22-93ED-73C1FBFE2F47}"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2194645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tsikko-2sisältöä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4D7FF07-84F9-4682-8456-E6B5D2848206}"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1631235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tsikko-2sisältöä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33E5AC20-2F91-434D-B172-C611B3B7A90B}"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637657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tsikko-2sisältöä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9E3535A-D124-4218-BB83-8B78703AE244}"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98907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2sisältöä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4880AC9-8276-4EA6-B20D-704CACE8C5F1}"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542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049F-4DB5-E743-8F55-B03AE4BE63AC}"/>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7FCD582F-83FC-1943-A393-0C42F5505786}"/>
              </a:ext>
            </a:extLst>
          </p:cNvPr>
          <p:cNvSpPr>
            <a:spLocks noGrp="1"/>
          </p:cNvSpPr>
          <p:nvPr>
            <p:ph idx="1" hasCustomPrompt="1"/>
          </p:nvPr>
        </p:nvSpPr>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0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tekstipainotteiseen</a:t>
            </a:r>
            <a:r>
              <a:rPr lang="en-GB" dirty="0"/>
              <a:t> </a:t>
            </a:r>
            <a:r>
              <a:rPr lang="en-GB" dirty="0" err="1"/>
              <a:t>sisältöön</a:t>
            </a:r>
            <a:r>
              <a:rPr lang="en-GB" dirty="0"/>
              <a:t>, tai </a:t>
            </a:r>
            <a:r>
              <a:rPr lang="en-GB" dirty="0" err="1"/>
              <a:t>lisätä</a:t>
            </a:r>
            <a:r>
              <a:rPr lang="en-GB" dirty="0"/>
              <a:t> </a:t>
            </a:r>
            <a:r>
              <a:rPr lang="en-GB" dirty="0" err="1"/>
              <a:t>halutessasi</a:t>
            </a:r>
            <a:r>
              <a:rPr lang="en-GB" dirty="0"/>
              <a:t> </a:t>
            </a:r>
            <a:r>
              <a:rPr lang="en-GB" dirty="0" err="1"/>
              <a:t>keskellä</a:t>
            </a:r>
            <a:r>
              <a:rPr lang="en-GB" dirty="0"/>
              <a:t> </a:t>
            </a:r>
            <a:r>
              <a:rPr lang="en-GB" dirty="0" err="1"/>
              <a:t>olevista</a:t>
            </a:r>
            <a:r>
              <a:rPr lang="en-GB" dirty="0"/>
              <a:t> </a:t>
            </a:r>
            <a:r>
              <a:rPr lang="en-GB" dirty="0" err="1"/>
              <a:t>symboleista</a:t>
            </a:r>
            <a:r>
              <a:rPr lang="en-GB" dirty="0"/>
              <a:t> </a:t>
            </a:r>
            <a:r>
              <a:rPr lang="en-GB" dirty="0" err="1"/>
              <a:t>taulukon</a:t>
            </a:r>
            <a:r>
              <a:rPr lang="en-GB" dirty="0"/>
              <a:t>, </a:t>
            </a:r>
            <a:r>
              <a:rPr lang="en-GB" dirty="0" err="1"/>
              <a:t>kuvaa</a:t>
            </a:r>
            <a:r>
              <a:rPr lang="en-GB" dirty="0"/>
              <a:t> tai </a:t>
            </a:r>
            <a:r>
              <a:rPr lang="en-GB" dirty="0" err="1"/>
              <a:t>muuta</a:t>
            </a:r>
            <a:r>
              <a:rPr lang="en-GB" dirty="0"/>
              <a:t> </a:t>
            </a:r>
            <a:r>
              <a:rPr lang="en-GB" dirty="0" err="1"/>
              <a:t>sisältöä</a:t>
            </a:r>
            <a:r>
              <a:rPr lang="en-GB" dirty="0"/>
              <a:t>. </a:t>
            </a:r>
            <a:r>
              <a:rPr lang="en-GB" dirty="0" err="1"/>
              <a:t>Ohjeistuspistekoko</a:t>
            </a:r>
            <a:r>
              <a:rPr lang="en-GB" dirty="0"/>
              <a:t> on 26.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4" name="Date Placeholder 3">
            <a:extLst>
              <a:ext uri="{FF2B5EF4-FFF2-40B4-BE49-F238E27FC236}">
                <a16:creationId xmlns:a16="http://schemas.microsoft.com/office/drawing/2014/main" id="{B67B3150-2CFB-994A-9F4F-3FCA11A45B87}"/>
              </a:ext>
            </a:extLst>
          </p:cNvPr>
          <p:cNvSpPr>
            <a:spLocks noGrp="1"/>
          </p:cNvSpPr>
          <p:nvPr>
            <p:ph type="dt" sz="half" idx="10"/>
          </p:nvPr>
        </p:nvSpPr>
        <p:spPr/>
        <p:txBody>
          <a:bodyPr/>
          <a:lstStyle/>
          <a:p>
            <a:fld id="{94101ECF-78DE-4D57-A9F9-47A5E4E311E7}" type="datetime1">
              <a:rPr lang="fi-FI" smtClean="0"/>
              <a:t>4.12.2024</a:t>
            </a:fld>
            <a:endParaRPr lang="en-FI"/>
          </a:p>
        </p:txBody>
      </p:sp>
      <p:sp>
        <p:nvSpPr>
          <p:cNvPr id="5" name="Footer Placeholder 4">
            <a:extLst>
              <a:ext uri="{FF2B5EF4-FFF2-40B4-BE49-F238E27FC236}">
                <a16:creationId xmlns:a16="http://schemas.microsoft.com/office/drawing/2014/main" id="{BC4DADAE-6101-674D-8F35-99CA78A8A051}"/>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A05CB1F-B98F-C540-871C-D495642B7BE8}"/>
              </a:ext>
            </a:extLst>
          </p:cNvPr>
          <p:cNvSpPr>
            <a:spLocks noGrp="1"/>
          </p:cNvSpPr>
          <p:nvPr>
            <p:ph type="sldNum" sz="quarter" idx="12"/>
          </p:nvPr>
        </p:nvSpPr>
        <p:spPr/>
        <p:txBody>
          <a:bodyPr/>
          <a:lstStyle/>
          <a:p>
            <a:fld id="{2E67C0D2-E0AE-5949-8C4B-013842102C7D}" type="slidenum">
              <a:rPr lang="en-FI" smtClean="0"/>
              <a:t>‹#›</a:t>
            </a:fld>
            <a:endParaRPr lang="en-FI"/>
          </a:p>
        </p:txBody>
      </p:sp>
    </p:spTree>
    <p:extLst>
      <p:ext uri="{BB962C8B-B14F-4D97-AF65-F5344CB8AC3E}">
        <p14:creationId xmlns:p14="http://schemas.microsoft.com/office/powerpoint/2010/main" val="4095903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2sisältöä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0413ED2-009A-455C-8D3F-ECCB274E7752}"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033208"/>
            <a:ext cx="4994639" cy="4096130"/>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33002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A72CA642-173D-4E76-83A6-3AD9D010492A}"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40354407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tsikko-sisältö-korkeasisältö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C184633-0CED-442A-9D1A-39C1D767B34D}"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904517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tsikko-sisältö-korkeasisältö_valkoin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F13F9F5A-8097-4529-AA39-BD8B455DEBE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449815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tsikko-sisältö-korkeasisältö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E6684A85-B6DC-401D-89A9-DC1B5C2B5359}"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2058690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tsikko-sisältö-korkeasisältö_keltainen">
    <p:bg>
      <p:bgPr>
        <a:solidFill>
          <a:srgbClr val="FFFC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a:xfrm>
            <a:off x="741002" y="735980"/>
            <a:ext cx="4994638" cy="1117228"/>
          </a:xfrm>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033208"/>
            <a:ext cx="4994639" cy="4096130"/>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vl2pPr>
              <a:defRPr sz="2000"/>
            </a:lvl2pPr>
            <a:lvl3pPr>
              <a:defRPr sz="1800"/>
            </a:lvl3pPr>
            <a:lvl4pPr>
              <a:defRPr sz="1600"/>
            </a:lvl4pPr>
            <a:lvl5pPr>
              <a:defRPr sz="16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Tätä</a:t>
            </a:r>
            <a:r>
              <a:rPr lang="en-GB" dirty="0"/>
              <a:t> </a:t>
            </a:r>
            <a:r>
              <a:rPr lang="en-GB" dirty="0" err="1"/>
              <a:t>diaa</a:t>
            </a:r>
            <a:r>
              <a:rPr lang="en-GB" dirty="0"/>
              <a:t> </a:t>
            </a:r>
            <a:r>
              <a:rPr lang="en-GB" dirty="0" err="1"/>
              <a:t>voit</a:t>
            </a:r>
            <a:r>
              <a:rPr lang="en-GB" dirty="0"/>
              <a:t> </a:t>
            </a:r>
            <a:r>
              <a:rPr lang="en-GB" dirty="0" err="1"/>
              <a:t>käyttää</a:t>
            </a:r>
            <a:r>
              <a:rPr lang="en-GB" dirty="0"/>
              <a:t> </a:t>
            </a:r>
            <a:r>
              <a:rPr lang="en-GB" dirty="0" err="1"/>
              <a:t>esimerkiksi</a:t>
            </a:r>
            <a:r>
              <a:rPr lang="en-GB" dirty="0"/>
              <a:t> </a:t>
            </a:r>
            <a:r>
              <a:rPr lang="en-GB" dirty="0" err="1"/>
              <a:t>niin</a:t>
            </a:r>
            <a:r>
              <a:rPr lang="en-GB" dirty="0"/>
              <a:t>, </a:t>
            </a:r>
            <a:r>
              <a:rPr lang="en-GB" dirty="0" err="1"/>
              <a:t>että</a:t>
            </a:r>
            <a:r>
              <a:rPr lang="en-GB" dirty="0"/>
              <a:t> </a:t>
            </a:r>
            <a:r>
              <a:rPr lang="en-GB" dirty="0" err="1"/>
              <a:t>toisessa</a:t>
            </a:r>
            <a:r>
              <a:rPr lang="en-GB" dirty="0"/>
              <a:t> </a:t>
            </a:r>
            <a:r>
              <a:rPr lang="en-GB" dirty="0" err="1"/>
              <a:t>tekstiboksissa</a:t>
            </a:r>
            <a:r>
              <a:rPr lang="en-GB" dirty="0"/>
              <a:t> on </a:t>
            </a:r>
            <a:r>
              <a:rPr lang="en-GB" dirty="0" err="1"/>
              <a:t>tekstiä</a:t>
            </a:r>
            <a:r>
              <a:rPr lang="en-GB" dirty="0"/>
              <a:t>, </a:t>
            </a:r>
            <a:r>
              <a:rPr lang="en-GB" dirty="0" err="1"/>
              <a:t>ja</a:t>
            </a:r>
            <a:r>
              <a:rPr lang="en-GB" dirty="0"/>
              <a:t> </a:t>
            </a:r>
            <a:r>
              <a:rPr lang="en-GB" dirty="0" err="1"/>
              <a:t>toisessa</a:t>
            </a:r>
            <a:r>
              <a:rPr lang="en-GB" dirty="0"/>
              <a:t> </a:t>
            </a:r>
            <a:r>
              <a:rPr lang="en-GB" dirty="0" err="1"/>
              <a:t>haluamasi</a:t>
            </a:r>
            <a:r>
              <a:rPr lang="en-GB" dirty="0"/>
              <a:t> </a:t>
            </a:r>
            <a:r>
              <a:rPr lang="en-GB" dirty="0" err="1"/>
              <a:t>kuva</a:t>
            </a:r>
            <a:r>
              <a:rPr lang="en-GB" dirty="0"/>
              <a:t>, </a:t>
            </a:r>
            <a:r>
              <a:rPr lang="en-GB" dirty="0" err="1"/>
              <a:t>taulukko</a:t>
            </a:r>
            <a:r>
              <a:rPr lang="en-GB" dirty="0"/>
              <a:t> tai </a:t>
            </a:r>
            <a:r>
              <a:rPr lang="en-GB" dirty="0" err="1"/>
              <a:t>muu</a:t>
            </a:r>
            <a:r>
              <a:rPr lang="en-GB" dirty="0"/>
              <a:t> </a:t>
            </a:r>
            <a:r>
              <a:rPr lang="en-GB" dirty="0" err="1"/>
              <a:t>sisältö</a:t>
            </a:r>
            <a:r>
              <a:rPr lang="en-GB" dirty="0"/>
              <a:t>. </a:t>
            </a:r>
            <a:r>
              <a:rPr lang="en-GB" dirty="0" err="1"/>
              <a:t>Ohjeistuspistekoko</a:t>
            </a:r>
            <a:r>
              <a:rPr lang="en-GB" dirty="0"/>
              <a:t> on 24.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2DF64F66-C2CC-41DF-89BD-7ACCFB48A2B4}"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735980"/>
            <a:ext cx="4635863" cy="5400675"/>
          </a:xfrm>
        </p:spPr>
        <p:txBody>
          <a:bodyPr>
            <a:normAutofit/>
          </a:bodyPr>
          <a:lstStyle>
            <a:lvl1pPr>
              <a:defRPr sz="2400"/>
            </a:lvl1pPr>
            <a:lvl2pPr>
              <a:defRPr sz="2000"/>
            </a:lvl2pPr>
            <a:lvl3pPr>
              <a:defRPr sz="1800"/>
            </a:lvl3pPr>
            <a:lvl4pPr>
              <a:defRPr sz="1600"/>
            </a:lvl4pPr>
            <a:lvl5pPr>
              <a:defRPr sz="1600"/>
            </a:lvl5pPr>
          </a:lstStyle>
          <a:p>
            <a:pPr lvl="0"/>
            <a:r>
              <a:rPr lang="en-GB" dirty="0" err="1"/>
              <a:t>Sisältö</a:t>
            </a:r>
            <a:r>
              <a:rPr lang="en-GB" dirty="0"/>
              <a:t> 24pt</a:t>
            </a:r>
            <a:endParaRPr lang="en-FI" dirty="0"/>
          </a:p>
        </p:txBody>
      </p:sp>
    </p:spTree>
    <p:extLst>
      <p:ext uri="{BB962C8B-B14F-4D97-AF65-F5344CB8AC3E}">
        <p14:creationId xmlns:p14="http://schemas.microsoft.com/office/powerpoint/2010/main" val="3788029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ihreä">
    <p:bg>
      <p:bgPr>
        <a:solidFill>
          <a:srgbClr val="E5F5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75AB35AF-25F2-48E4-AF70-083817C9ABC0}"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2561255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tsikko-2sisältöä-väliotsikot_sininen">
    <p:bg>
      <p:bgPr>
        <a:solidFill>
          <a:srgbClr val="BFE6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9B4D8DE-0BA1-48A6-99F2-D9BADFA613B7}"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9640819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tsikko-2sisältöä-väliotsikot_valkoin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D91D7D49-7D10-4069-BE9B-0AAA6DFADFC8}"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29840500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tsikko-2sisältöä-väliotsikot_harmaa">
    <p:bg>
      <p:bgPr>
        <a:solidFill>
          <a:srgbClr val="C0C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582D-2C50-2E4F-B1E7-840818F1EA3F}"/>
              </a:ext>
            </a:extLst>
          </p:cNvPr>
          <p:cNvSpPr>
            <a:spLocks noGrp="1"/>
          </p:cNvSpPr>
          <p:nvPr>
            <p:ph type="title" hasCustomPrompt="1"/>
          </p:nvPr>
        </p:nvSpPr>
        <p:spPr/>
        <p:txBody>
          <a:bodyPr/>
          <a:lstStyle/>
          <a:p>
            <a:r>
              <a:rPr lang="en-GB" dirty="0" err="1"/>
              <a:t>Otsikko</a:t>
            </a:r>
            <a:r>
              <a:rPr lang="en-GB" dirty="0"/>
              <a:t> 36pt</a:t>
            </a:r>
            <a:endParaRPr lang="en-FI" dirty="0"/>
          </a:p>
        </p:txBody>
      </p:sp>
      <p:sp>
        <p:nvSpPr>
          <p:cNvPr id="3" name="Content Placeholder 2">
            <a:extLst>
              <a:ext uri="{FF2B5EF4-FFF2-40B4-BE49-F238E27FC236}">
                <a16:creationId xmlns:a16="http://schemas.microsoft.com/office/drawing/2014/main" id="{3950A1C7-5E64-3F42-AF20-A82A4845E280}"/>
              </a:ext>
            </a:extLst>
          </p:cNvPr>
          <p:cNvSpPr>
            <a:spLocks noGrp="1"/>
          </p:cNvSpPr>
          <p:nvPr>
            <p:ph sz="half" idx="1" hasCustomPrompt="1"/>
          </p:nvPr>
        </p:nvSpPr>
        <p:spPr>
          <a:xfrm>
            <a:off x="741000" y="2393570"/>
            <a:ext cx="4994639" cy="3735768"/>
          </a:xfrm>
        </p:spPr>
        <p:txBody>
          <a:bodyPr>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a:defRPr sz="1800"/>
            </a:lvl2pPr>
            <a:lvl3pPr>
              <a:defRPr sz="1600"/>
            </a:lvl3pPr>
            <a:lvl4pPr>
              <a:defRPr sz="1400"/>
            </a:lvl4pPr>
            <a:lvl5pPr>
              <a:defRPr sz="14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err="1"/>
              <a:t>Tässä</a:t>
            </a:r>
            <a:r>
              <a:rPr lang="en-GB" dirty="0"/>
              <a:t> </a:t>
            </a:r>
            <a:r>
              <a:rPr lang="en-GB" dirty="0" err="1"/>
              <a:t>diassa</a:t>
            </a:r>
            <a:r>
              <a:rPr lang="en-GB" dirty="0"/>
              <a:t> </a:t>
            </a:r>
            <a:r>
              <a:rPr lang="en-GB" dirty="0" err="1"/>
              <a:t>ovat</a:t>
            </a:r>
            <a:r>
              <a:rPr lang="en-GB" dirty="0"/>
              <a:t> </a:t>
            </a:r>
            <a:r>
              <a:rPr lang="en-GB" dirty="0" err="1"/>
              <a:t>mukana</a:t>
            </a:r>
            <a:r>
              <a:rPr lang="en-GB" dirty="0"/>
              <a:t> </a:t>
            </a:r>
            <a:r>
              <a:rPr lang="en-GB" dirty="0" err="1"/>
              <a:t>väliotsikot</a:t>
            </a:r>
            <a:r>
              <a:rPr lang="en-GB" dirty="0"/>
              <a:t>, </a:t>
            </a:r>
            <a:r>
              <a:rPr lang="en-GB" dirty="0" err="1"/>
              <a:t>joilla</a:t>
            </a:r>
            <a:r>
              <a:rPr lang="en-GB" dirty="0"/>
              <a:t> </a:t>
            </a:r>
            <a:r>
              <a:rPr lang="en-GB" dirty="0" err="1"/>
              <a:t>saat</a:t>
            </a:r>
            <a:r>
              <a:rPr lang="en-GB" dirty="0"/>
              <a:t> </a:t>
            </a:r>
            <a:r>
              <a:rPr lang="en-GB" dirty="0" err="1"/>
              <a:t>tarvittaessa</a:t>
            </a:r>
            <a:r>
              <a:rPr lang="en-GB" dirty="0"/>
              <a:t> </a:t>
            </a:r>
            <a:r>
              <a:rPr lang="en-GB" dirty="0" err="1"/>
              <a:t>jaoteltua</a:t>
            </a:r>
            <a:r>
              <a:rPr lang="en-GB" dirty="0"/>
              <a:t> </a:t>
            </a:r>
            <a:r>
              <a:rPr lang="en-GB" dirty="0" err="1"/>
              <a:t>sisältöä</a:t>
            </a:r>
            <a:r>
              <a:rPr lang="en-GB" dirty="0"/>
              <a:t>. </a:t>
            </a:r>
            <a:r>
              <a:rPr lang="en-GB" dirty="0" err="1"/>
              <a:t>Ohjeistuspistekoko</a:t>
            </a:r>
            <a:r>
              <a:rPr lang="en-GB" dirty="0"/>
              <a:t> on 20. </a:t>
            </a:r>
            <a:r>
              <a:rPr lang="en-GB" dirty="0" err="1"/>
              <a:t>Mikäli</a:t>
            </a:r>
            <a:r>
              <a:rPr lang="en-GB" dirty="0"/>
              <a:t> </a:t>
            </a:r>
            <a:r>
              <a:rPr lang="en-GB" dirty="0" err="1"/>
              <a:t>sisällön</a:t>
            </a:r>
            <a:r>
              <a:rPr lang="en-GB" dirty="0"/>
              <a:t> </a:t>
            </a:r>
            <a:r>
              <a:rPr lang="en-GB" dirty="0" err="1"/>
              <a:t>määrä</a:t>
            </a:r>
            <a:r>
              <a:rPr lang="en-GB" dirty="0"/>
              <a:t> on </a:t>
            </a:r>
            <a:r>
              <a:rPr lang="en-GB" dirty="0" err="1"/>
              <a:t>suuri</a:t>
            </a:r>
            <a:r>
              <a:rPr lang="en-GB" dirty="0"/>
              <a:t>, </a:t>
            </a:r>
            <a:r>
              <a:rPr lang="en-GB" dirty="0" err="1"/>
              <a:t>jaa</a:t>
            </a:r>
            <a:r>
              <a:rPr lang="en-GB" dirty="0"/>
              <a:t> </a:t>
            </a:r>
            <a:r>
              <a:rPr lang="en-GB" dirty="0" err="1"/>
              <a:t>sisältöä</a:t>
            </a:r>
            <a:r>
              <a:rPr lang="en-GB" dirty="0"/>
              <a:t> </a:t>
            </a:r>
            <a:r>
              <a:rPr lang="en-GB" dirty="0" err="1"/>
              <a:t>useammalle</a:t>
            </a:r>
            <a:r>
              <a:rPr lang="en-GB" dirty="0"/>
              <a:t> </a:t>
            </a:r>
            <a:r>
              <a:rPr lang="en-GB" dirty="0" err="1"/>
              <a:t>dialle</a:t>
            </a:r>
            <a:r>
              <a:rPr lang="en-GB" dirty="0"/>
              <a:t>, </a:t>
            </a:r>
            <a:r>
              <a:rPr lang="en-GB" dirty="0" err="1"/>
              <a:t>jotta</a:t>
            </a:r>
            <a:r>
              <a:rPr lang="en-GB" dirty="0"/>
              <a:t> </a:t>
            </a:r>
            <a:r>
              <a:rPr lang="en-GB" dirty="0" err="1"/>
              <a:t>luettavuus</a:t>
            </a:r>
            <a:r>
              <a:rPr lang="en-GB" dirty="0"/>
              <a:t> </a:t>
            </a:r>
            <a:r>
              <a:rPr lang="en-GB" dirty="0" err="1"/>
              <a:t>säilyy</a:t>
            </a:r>
            <a:r>
              <a:rPr lang="en-GB" dirty="0"/>
              <a:t>. </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dirty="0"/>
          </a:p>
        </p:txBody>
      </p:sp>
      <p:sp>
        <p:nvSpPr>
          <p:cNvPr id="5" name="Date Placeholder 4">
            <a:extLst>
              <a:ext uri="{FF2B5EF4-FFF2-40B4-BE49-F238E27FC236}">
                <a16:creationId xmlns:a16="http://schemas.microsoft.com/office/drawing/2014/main" id="{454C103F-CC4D-D348-9A8A-3B1F925C3D1E}"/>
              </a:ext>
            </a:extLst>
          </p:cNvPr>
          <p:cNvSpPr>
            <a:spLocks noGrp="1"/>
          </p:cNvSpPr>
          <p:nvPr>
            <p:ph type="dt" sz="half" idx="10"/>
          </p:nvPr>
        </p:nvSpPr>
        <p:spPr/>
        <p:txBody>
          <a:bodyPr/>
          <a:lstStyle>
            <a:lvl1pPr>
              <a:defRPr sz="1000"/>
            </a:lvl1pPr>
          </a:lstStyle>
          <a:p>
            <a:fld id="{B6BEE79D-81E9-4211-B83A-9B114206B6D8}" type="datetime1">
              <a:rPr lang="fi-FI" smtClean="0"/>
              <a:t>4.12.2024</a:t>
            </a:fld>
            <a:endParaRPr lang="en-FI"/>
          </a:p>
        </p:txBody>
      </p:sp>
      <p:sp>
        <p:nvSpPr>
          <p:cNvPr id="6" name="Footer Placeholder 5">
            <a:extLst>
              <a:ext uri="{FF2B5EF4-FFF2-40B4-BE49-F238E27FC236}">
                <a16:creationId xmlns:a16="http://schemas.microsoft.com/office/drawing/2014/main" id="{BDA0A077-110D-0E41-8486-650F6E8C8048}"/>
              </a:ext>
            </a:extLst>
          </p:cNvPr>
          <p:cNvSpPr>
            <a:spLocks noGrp="1"/>
          </p:cNvSpPr>
          <p:nvPr>
            <p:ph type="ftr" sz="quarter" idx="11"/>
          </p:nvPr>
        </p:nvSpPr>
        <p:spPr/>
        <p:txBody>
          <a:bodyPr/>
          <a:lstStyle>
            <a:lvl1pPr>
              <a:defRPr sz="1000"/>
            </a:lvl1pPr>
          </a:lstStyle>
          <a:p>
            <a:endParaRPr lang="en-FI" dirty="0"/>
          </a:p>
        </p:txBody>
      </p:sp>
      <p:sp>
        <p:nvSpPr>
          <p:cNvPr id="7" name="Slide Number Placeholder 6">
            <a:extLst>
              <a:ext uri="{FF2B5EF4-FFF2-40B4-BE49-F238E27FC236}">
                <a16:creationId xmlns:a16="http://schemas.microsoft.com/office/drawing/2014/main" id="{B373B68A-E8E5-7B49-A31E-36692096B4C9}"/>
              </a:ext>
            </a:extLst>
          </p:cNvPr>
          <p:cNvSpPr>
            <a:spLocks noGrp="1"/>
          </p:cNvSpPr>
          <p:nvPr>
            <p:ph type="sldNum" sz="quarter" idx="12"/>
          </p:nvPr>
        </p:nvSpPr>
        <p:spPr/>
        <p:txBody>
          <a:bodyPr/>
          <a:lstStyle>
            <a:lvl1pPr>
              <a:defRPr sz="1000"/>
            </a:lvl1pPr>
          </a:lstStyle>
          <a:p>
            <a:fld id="{2E67C0D2-E0AE-5949-8C4B-013842102C7D}" type="slidenum">
              <a:rPr lang="en-FI" smtClean="0"/>
              <a:pPr/>
              <a:t>‹#›</a:t>
            </a:fld>
            <a:endParaRPr lang="en-FI"/>
          </a:p>
        </p:txBody>
      </p:sp>
      <p:sp>
        <p:nvSpPr>
          <p:cNvPr id="9" name="Content Placeholder 2">
            <a:extLst>
              <a:ext uri="{FF2B5EF4-FFF2-40B4-BE49-F238E27FC236}">
                <a16:creationId xmlns:a16="http://schemas.microsoft.com/office/drawing/2014/main" id="{FF209B98-EE68-524B-A221-595A469C0BF4}"/>
              </a:ext>
            </a:extLst>
          </p:cNvPr>
          <p:cNvSpPr>
            <a:spLocks noGrp="1"/>
          </p:cNvSpPr>
          <p:nvPr>
            <p:ph sz="half" idx="13" hasCustomPrompt="1"/>
          </p:nvPr>
        </p:nvSpPr>
        <p:spPr>
          <a:xfrm>
            <a:off x="6105162" y="2393570"/>
            <a:ext cx="4994639" cy="3735768"/>
          </a:xfrm>
        </p:spPr>
        <p:txBody>
          <a:bodyPr>
            <a:normAutofit/>
          </a:bodyPr>
          <a:lstStyle>
            <a:lvl1pPr>
              <a:defRPr sz="2000"/>
            </a:lvl1pPr>
            <a:lvl2pPr>
              <a:defRPr sz="1800"/>
            </a:lvl2pPr>
            <a:lvl3pPr>
              <a:defRPr sz="1600"/>
            </a:lvl3pPr>
            <a:lvl4pPr>
              <a:defRPr sz="1400"/>
            </a:lvl4pPr>
            <a:lvl5pPr>
              <a:defRPr sz="1400"/>
            </a:lvl5pPr>
          </a:lstStyle>
          <a:p>
            <a:pPr lvl="0"/>
            <a:r>
              <a:rPr lang="en-GB" dirty="0" err="1"/>
              <a:t>Sisältö</a:t>
            </a:r>
            <a:r>
              <a:rPr lang="en-GB" dirty="0"/>
              <a:t> 20pt</a:t>
            </a:r>
            <a:endParaRPr lang="en-FI" dirty="0"/>
          </a:p>
        </p:txBody>
      </p:sp>
      <p:sp>
        <p:nvSpPr>
          <p:cNvPr id="10" name="Content Placeholder 2">
            <a:extLst>
              <a:ext uri="{FF2B5EF4-FFF2-40B4-BE49-F238E27FC236}">
                <a16:creationId xmlns:a16="http://schemas.microsoft.com/office/drawing/2014/main" id="{4BA933DB-B0AE-DF4A-BF53-DDA0230E5D5B}"/>
              </a:ext>
            </a:extLst>
          </p:cNvPr>
          <p:cNvSpPr>
            <a:spLocks noGrp="1"/>
          </p:cNvSpPr>
          <p:nvPr>
            <p:ph sz="half" idx="14" hasCustomPrompt="1"/>
          </p:nvPr>
        </p:nvSpPr>
        <p:spPr>
          <a:xfrm>
            <a:off x="74100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
        <p:nvSpPr>
          <p:cNvPr id="11" name="Content Placeholder 2">
            <a:extLst>
              <a:ext uri="{FF2B5EF4-FFF2-40B4-BE49-F238E27FC236}">
                <a16:creationId xmlns:a16="http://schemas.microsoft.com/office/drawing/2014/main" id="{382BC991-F0E8-2444-9038-AC5B8EB8970D}"/>
              </a:ext>
            </a:extLst>
          </p:cNvPr>
          <p:cNvSpPr>
            <a:spLocks noGrp="1"/>
          </p:cNvSpPr>
          <p:nvPr>
            <p:ph sz="half" idx="15" hasCustomPrompt="1"/>
          </p:nvPr>
        </p:nvSpPr>
        <p:spPr>
          <a:xfrm>
            <a:off x="6108130" y="2027810"/>
            <a:ext cx="4994639" cy="365760"/>
          </a:xfrm>
        </p:spPr>
        <p:txBody>
          <a:bodyPr>
            <a:normAutofit/>
          </a:bodyPr>
          <a:lstStyle>
            <a:lvl1pPr marL="0" indent="0">
              <a:buNone/>
              <a:defRPr sz="2000" b="1" i="0"/>
            </a:lvl1pPr>
            <a:lvl2pPr>
              <a:defRPr sz="2000"/>
            </a:lvl2pPr>
            <a:lvl3pPr>
              <a:defRPr sz="1800"/>
            </a:lvl3pPr>
            <a:lvl4pPr>
              <a:defRPr sz="1600"/>
            </a:lvl4pPr>
            <a:lvl5pPr>
              <a:defRPr sz="1600"/>
            </a:lvl5pPr>
          </a:lstStyle>
          <a:p>
            <a:pPr lvl="0"/>
            <a:r>
              <a:rPr lang="en-GB" dirty="0" err="1"/>
              <a:t>Väliotsikko</a:t>
            </a:r>
            <a:r>
              <a:rPr lang="en-GB" dirty="0"/>
              <a:t> 20pt</a:t>
            </a:r>
            <a:endParaRPr lang="en-FI" dirty="0"/>
          </a:p>
        </p:txBody>
      </p:sp>
    </p:spTree>
    <p:extLst>
      <p:ext uri="{BB962C8B-B14F-4D97-AF65-F5344CB8AC3E}">
        <p14:creationId xmlns:p14="http://schemas.microsoft.com/office/powerpoint/2010/main" val="4389253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6.xml"/><Relationship Id="rId21" Type="http://schemas.openxmlformats.org/officeDocument/2006/relationships/slideLayout" Target="../slideLayouts/slideLayout91.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63" Type="http://schemas.openxmlformats.org/officeDocument/2006/relationships/slideLayout" Target="../slideLayouts/slideLayout133.xml"/><Relationship Id="rId68" Type="http://schemas.openxmlformats.org/officeDocument/2006/relationships/slideLayout" Target="../slideLayouts/slideLayout138.xml"/><Relationship Id="rId7" Type="http://schemas.openxmlformats.org/officeDocument/2006/relationships/slideLayout" Target="../slideLayouts/slideLayout77.xml"/><Relationship Id="rId71" Type="http://schemas.openxmlformats.org/officeDocument/2006/relationships/theme" Target="../theme/theme2.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slideLayout" Target="../slideLayouts/slideLayout123.xml"/><Relationship Id="rId58" Type="http://schemas.openxmlformats.org/officeDocument/2006/relationships/slideLayout" Target="../slideLayouts/slideLayout128.xml"/><Relationship Id="rId66" Type="http://schemas.openxmlformats.org/officeDocument/2006/relationships/slideLayout" Target="../slideLayouts/slideLayout136.xml"/><Relationship Id="rId5" Type="http://schemas.openxmlformats.org/officeDocument/2006/relationships/slideLayout" Target="../slideLayouts/slideLayout75.xml"/><Relationship Id="rId61" Type="http://schemas.openxmlformats.org/officeDocument/2006/relationships/slideLayout" Target="../slideLayouts/slideLayout131.xml"/><Relationship Id="rId19" Type="http://schemas.openxmlformats.org/officeDocument/2006/relationships/slideLayout" Target="../slideLayouts/slideLayout8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56" Type="http://schemas.openxmlformats.org/officeDocument/2006/relationships/slideLayout" Target="../slideLayouts/slideLayout126.xml"/><Relationship Id="rId64" Type="http://schemas.openxmlformats.org/officeDocument/2006/relationships/slideLayout" Target="../slideLayouts/slideLayout134.xml"/><Relationship Id="rId69" Type="http://schemas.openxmlformats.org/officeDocument/2006/relationships/slideLayout" Target="../slideLayouts/slideLayout139.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72" Type="http://schemas.openxmlformats.org/officeDocument/2006/relationships/image" Target="../media/image1.png"/><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59" Type="http://schemas.openxmlformats.org/officeDocument/2006/relationships/slideLayout" Target="../slideLayouts/slideLayout129.xml"/><Relationship Id="rId67" Type="http://schemas.openxmlformats.org/officeDocument/2006/relationships/slideLayout" Target="../slideLayouts/slideLayout137.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54" Type="http://schemas.openxmlformats.org/officeDocument/2006/relationships/slideLayout" Target="../slideLayouts/slideLayout124.xml"/><Relationship Id="rId62" Type="http://schemas.openxmlformats.org/officeDocument/2006/relationships/slideLayout" Target="../slideLayouts/slideLayout132.xml"/><Relationship Id="rId70" Type="http://schemas.openxmlformats.org/officeDocument/2006/relationships/slideLayout" Target="../slideLayouts/slideLayout14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 Id="rId57" Type="http://schemas.openxmlformats.org/officeDocument/2006/relationships/slideLayout" Target="../slideLayouts/slideLayout127.xml"/><Relationship Id="rId10" Type="http://schemas.openxmlformats.org/officeDocument/2006/relationships/slideLayout" Target="../slideLayouts/slideLayout80.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60" Type="http://schemas.openxmlformats.org/officeDocument/2006/relationships/slideLayout" Target="../slideLayouts/slideLayout130.xml"/><Relationship Id="rId65" Type="http://schemas.openxmlformats.org/officeDocument/2006/relationships/slideLayout" Target="../slideLayouts/slideLayout13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9" Type="http://schemas.openxmlformats.org/officeDocument/2006/relationships/slideLayout" Target="../slideLayouts/slideLayout109.xml"/><Relationship Id="rId34" Type="http://schemas.openxmlformats.org/officeDocument/2006/relationships/slideLayout" Target="../slideLayouts/slideLayout104.xml"/><Relationship Id="rId50" Type="http://schemas.openxmlformats.org/officeDocument/2006/relationships/slideLayout" Target="../slideLayouts/slideLayout120.xml"/><Relationship Id="rId55" Type="http://schemas.openxmlformats.org/officeDocument/2006/relationships/slideLayout" Target="../slideLayouts/slideLayout12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63" Type="http://schemas.openxmlformats.org/officeDocument/2006/relationships/slideLayout" Target="../slideLayouts/slideLayout203.xml"/><Relationship Id="rId68" Type="http://schemas.openxmlformats.org/officeDocument/2006/relationships/slideLayout" Target="../slideLayouts/slideLayout208.xml"/><Relationship Id="rId7" Type="http://schemas.openxmlformats.org/officeDocument/2006/relationships/slideLayout" Target="../slideLayouts/slideLayout147.xml"/><Relationship Id="rId71" Type="http://schemas.openxmlformats.org/officeDocument/2006/relationships/theme" Target="../theme/theme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slideLayout" Target="../slideLayouts/slideLayout198.xml"/><Relationship Id="rId66" Type="http://schemas.openxmlformats.org/officeDocument/2006/relationships/slideLayout" Target="../slideLayouts/slideLayout206.xml"/><Relationship Id="rId5" Type="http://schemas.openxmlformats.org/officeDocument/2006/relationships/slideLayout" Target="../slideLayouts/slideLayout145.xml"/><Relationship Id="rId61" Type="http://schemas.openxmlformats.org/officeDocument/2006/relationships/slideLayout" Target="../slideLayouts/slideLayout201.xml"/><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64" Type="http://schemas.openxmlformats.org/officeDocument/2006/relationships/slideLayout" Target="../slideLayouts/slideLayout204.xml"/><Relationship Id="rId69" Type="http://schemas.openxmlformats.org/officeDocument/2006/relationships/slideLayout" Target="../slideLayouts/slideLayout209.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72" Type="http://schemas.openxmlformats.org/officeDocument/2006/relationships/image" Target="../media/image1.png"/><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slideLayout" Target="../slideLayouts/slideLayout199.xml"/><Relationship Id="rId67" Type="http://schemas.openxmlformats.org/officeDocument/2006/relationships/slideLayout" Target="../slideLayouts/slideLayout207.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slideLayout" Target="../slideLayouts/slideLayout202.xml"/><Relationship Id="rId70" Type="http://schemas.openxmlformats.org/officeDocument/2006/relationships/slideLayout" Target="../slideLayouts/slideLayout21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slideLayout" Target="../slideLayouts/slideLayout200.xml"/><Relationship Id="rId65" Type="http://schemas.openxmlformats.org/officeDocument/2006/relationships/slideLayout" Target="../slideLayouts/slideLayout205.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9" Type="http://schemas.openxmlformats.org/officeDocument/2006/relationships/slideLayout" Target="../slideLayouts/slideLayout179.xml"/><Relationship Id="rId34" Type="http://schemas.openxmlformats.org/officeDocument/2006/relationships/slideLayout" Target="../slideLayouts/slideLayout174.xml"/><Relationship Id="rId50" Type="http://schemas.openxmlformats.org/officeDocument/2006/relationships/slideLayout" Target="../slideLayouts/slideLayout190.xml"/><Relationship Id="rId55" Type="http://schemas.openxmlformats.org/officeDocument/2006/relationships/slideLayout" Target="../slideLayouts/slideLayout19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36.xml"/><Relationship Id="rId21" Type="http://schemas.openxmlformats.org/officeDocument/2006/relationships/slideLayout" Target="../slideLayouts/slideLayout231.xml"/><Relationship Id="rId42" Type="http://schemas.openxmlformats.org/officeDocument/2006/relationships/slideLayout" Target="../slideLayouts/slideLayout252.xml"/><Relationship Id="rId47" Type="http://schemas.openxmlformats.org/officeDocument/2006/relationships/slideLayout" Target="../slideLayouts/slideLayout257.xml"/><Relationship Id="rId63" Type="http://schemas.openxmlformats.org/officeDocument/2006/relationships/slideLayout" Target="../slideLayouts/slideLayout273.xml"/><Relationship Id="rId68" Type="http://schemas.openxmlformats.org/officeDocument/2006/relationships/slideLayout" Target="../slideLayouts/slideLayout278.xml"/><Relationship Id="rId16" Type="http://schemas.openxmlformats.org/officeDocument/2006/relationships/slideLayout" Target="../slideLayouts/slideLayout22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53" Type="http://schemas.openxmlformats.org/officeDocument/2006/relationships/slideLayout" Target="../slideLayouts/slideLayout263.xml"/><Relationship Id="rId58" Type="http://schemas.openxmlformats.org/officeDocument/2006/relationships/slideLayout" Target="../slideLayouts/slideLayout268.xml"/><Relationship Id="rId66" Type="http://schemas.openxmlformats.org/officeDocument/2006/relationships/slideLayout" Target="../slideLayouts/slideLayout276.xml"/><Relationship Id="rId74" Type="http://schemas.openxmlformats.org/officeDocument/2006/relationships/slideLayout" Target="../slideLayouts/slideLayout284.xml"/><Relationship Id="rId5" Type="http://schemas.openxmlformats.org/officeDocument/2006/relationships/slideLayout" Target="../slideLayouts/slideLayout215.xml"/><Relationship Id="rId61" Type="http://schemas.openxmlformats.org/officeDocument/2006/relationships/slideLayout" Target="../slideLayouts/slideLayout271.xml"/><Relationship Id="rId19" Type="http://schemas.openxmlformats.org/officeDocument/2006/relationships/slideLayout" Target="../slideLayouts/slideLayout22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56" Type="http://schemas.openxmlformats.org/officeDocument/2006/relationships/slideLayout" Target="../slideLayouts/slideLayout266.xml"/><Relationship Id="rId64" Type="http://schemas.openxmlformats.org/officeDocument/2006/relationships/slideLayout" Target="../slideLayouts/slideLayout274.xml"/><Relationship Id="rId69" Type="http://schemas.openxmlformats.org/officeDocument/2006/relationships/slideLayout" Target="../slideLayouts/slideLayout279.xml"/><Relationship Id="rId77" Type="http://schemas.openxmlformats.org/officeDocument/2006/relationships/image" Target="../media/image1.png"/><Relationship Id="rId8" Type="http://schemas.openxmlformats.org/officeDocument/2006/relationships/slideLayout" Target="../slideLayouts/slideLayout218.xml"/><Relationship Id="rId51" Type="http://schemas.openxmlformats.org/officeDocument/2006/relationships/slideLayout" Target="../slideLayouts/slideLayout261.xml"/><Relationship Id="rId72" Type="http://schemas.openxmlformats.org/officeDocument/2006/relationships/slideLayout" Target="../slideLayouts/slideLayout282.xml"/><Relationship Id="rId3" Type="http://schemas.openxmlformats.org/officeDocument/2006/relationships/slideLayout" Target="../slideLayouts/slideLayout213.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46" Type="http://schemas.openxmlformats.org/officeDocument/2006/relationships/slideLayout" Target="../slideLayouts/slideLayout256.xml"/><Relationship Id="rId59" Type="http://schemas.openxmlformats.org/officeDocument/2006/relationships/slideLayout" Target="../slideLayouts/slideLayout269.xml"/><Relationship Id="rId67" Type="http://schemas.openxmlformats.org/officeDocument/2006/relationships/slideLayout" Target="../slideLayouts/slideLayout277.xml"/><Relationship Id="rId20" Type="http://schemas.openxmlformats.org/officeDocument/2006/relationships/slideLayout" Target="../slideLayouts/slideLayout230.xml"/><Relationship Id="rId41" Type="http://schemas.openxmlformats.org/officeDocument/2006/relationships/slideLayout" Target="../slideLayouts/slideLayout251.xml"/><Relationship Id="rId54" Type="http://schemas.openxmlformats.org/officeDocument/2006/relationships/slideLayout" Target="../slideLayouts/slideLayout264.xml"/><Relationship Id="rId62" Type="http://schemas.openxmlformats.org/officeDocument/2006/relationships/slideLayout" Target="../slideLayouts/slideLayout272.xml"/><Relationship Id="rId70" Type="http://schemas.openxmlformats.org/officeDocument/2006/relationships/slideLayout" Target="../slideLayouts/slideLayout280.xml"/><Relationship Id="rId75" Type="http://schemas.openxmlformats.org/officeDocument/2006/relationships/slideLayout" Target="../slideLayouts/slideLayout285.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49" Type="http://schemas.openxmlformats.org/officeDocument/2006/relationships/slideLayout" Target="../slideLayouts/slideLayout259.xml"/><Relationship Id="rId57" Type="http://schemas.openxmlformats.org/officeDocument/2006/relationships/slideLayout" Target="../slideLayouts/slideLayout267.xml"/><Relationship Id="rId10" Type="http://schemas.openxmlformats.org/officeDocument/2006/relationships/slideLayout" Target="../slideLayouts/slideLayout220.xml"/><Relationship Id="rId31" Type="http://schemas.openxmlformats.org/officeDocument/2006/relationships/slideLayout" Target="../slideLayouts/slideLayout241.xml"/><Relationship Id="rId44" Type="http://schemas.openxmlformats.org/officeDocument/2006/relationships/slideLayout" Target="../slideLayouts/slideLayout254.xml"/><Relationship Id="rId52" Type="http://schemas.openxmlformats.org/officeDocument/2006/relationships/slideLayout" Target="../slideLayouts/slideLayout262.xml"/><Relationship Id="rId60" Type="http://schemas.openxmlformats.org/officeDocument/2006/relationships/slideLayout" Target="../slideLayouts/slideLayout270.xml"/><Relationship Id="rId65" Type="http://schemas.openxmlformats.org/officeDocument/2006/relationships/slideLayout" Target="../slideLayouts/slideLayout275.xml"/><Relationship Id="rId73" Type="http://schemas.openxmlformats.org/officeDocument/2006/relationships/slideLayout" Target="../slideLayouts/slideLayout283.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39" Type="http://schemas.openxmlformats.org/officeDocument/2006/relationships/slideLayout" Target="../slideLayouts/slideLayout249.xml"/><Relationship Id="rId34" Type="http://schemas.openxmlformats.org/officeDocument/2006/relationships/slideLayout" Target="../slideLayouts/slideLayout244.xml"/><Relationship Id="rId50" Type="http://schemas.openxmlformats.org/officeDocument/2006/relationships/slideLayout" Target="../slideLayouts/slideLayout260.xml"/><Relationship Id="rId55" Type="http://schemas.openxmlformats.org/officeDocument/2006/relationships/slideLayout" Target="../slideLayouts/slideLayout265.xml"/><Relationship Id="rId76" Type="http://schemas.openxmlformats.org/officeDocument/2006/relationships/theme" Target="../theme/theme4.xml"/><Relationship Id="rId7" Type="http://schemas.openxmlformats.org/officeDocument/2006/relationships/slideLayout" Target="../slideLayouts/slideLayout217.xml"/><Relationship Id="rId71" Type="http://schemas.openxmlformats.org/officeDocument/2006/relationships/slideLayout" Target="../slideLayouts/slideLayout281.xml"/><Relationship Id="rId2" Type="http://schemas.openxmlformats.org/officeDocument/2006/relationships/slideLayout" Target="../slideLayouts/slideLayout212.xml"/><Relationship Id="rId29" Type="http://schemas.openxmlformats.org/officeDocument/2006/relationships/slideLayout" Target="../slideLayouts/slideLayout2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13210236-08B4-4454-B79A-5D0CCB1BCACF}" type="datetime1">
              <a:rPr lang="fi-FI" smtClean="0"/>
              <a:t>4.12.2024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4205055482"/>
      </p:ext>
    </p:extLst>
  </p:cSld>
  <p:clrMap bg1="lt1" tx1="dk1" bg2="lt2" tx2="dk2" accent1="accent1" accent2="accent2" accent3="accent3" accent4="accent4" accent5="accent5" accent6="accent6" hlink="hlink" folHlink="folHlink"/>
  <p:sldLayoutIdLst>
    <p:sldLayoutId id="2147483692" r:id="rId1"/>
    <p:sldLayoutId id="2147483660" r:id="rId2"/>
    <p:sldLayoutId id="2147483662" r:id="rId3"/>
    <p:sldLayoutId id="2147483649" r:id="rId4"/>
    <p:sldLayoutId id="2147483661" r:id="rId5"/>
    <p:sldLayoutId id="2147483650" r:id="rId6"/>
    <p:sldLayoutId id="2147483669" r:id="rId7"/>
    <p:sldLayoutId id="2147483666" r:id="rId8"/>
    <p:sldLayoutId id="2147483674" r:id="rId9"/>
    <p:sldLayoutId id="2147483673" r:id="rId10"/>
    <p:sldLayoutId id="2147483698" r:id="rId11"/>
    <p:sldLayoutId id="2147483694" r:id="rId12"/>
    <p:sldLayoutId id="2147483696" r:id="rId13"/>
    <p:sldLayoutId id="2147483695" r:id="rId14"/>
    <p:sldLayoutId id="2147483693" r:id="rId15"/>
    <p:sldLayoutId id="2147483671" r:id="rId16"/>
    <p:sldLayoutId id="2147483670" r:id="rId17"/>
    <p:sldLayoutId id="2147483652" r:id="rId18"/>
    <p:sldLayoutId id="2147483675" r:id="rId19"/>
    <p:sldLayoutId id="2147483672" r:id="rId20"/>
    <p:sldLayoutId id="2147483676" r:id="rId21"/>
    <p:sldLayoutId id="2147483677" r:id="rId22"/>
    <p:sldLayoutId id="2147483656" r:id="rId23"/>
    <p:sldLayoutId id="2147483679" r:id="rId24"/>
    <p:sldLayoutId id="2147483678" r:id="rId25"/>
    <p:sldLayoutId id="2147483684" r:id="rId26"/>
    <p:sldLayoutId id="2147483685" r:id="rId27"/>
    <p:sldLayoutId id="2147483659" r:id="rId28"/>
    <p:sldLayoutId id="2147483687" r:id="rId29"/>
    <p:sldLayoutId id="2147483686" r:id="rId30"/>
    <p:sldLayoutId id="2147483699" r:id="rId31"/>
    <p:sldLayoutId id="2147483658" r:id="rId32"/>
    <p:sldLayoutId id="2147483664" r:id="rId33"/>
    <p:sldLayoutId id="2147483665" r:id="rId34"/>
    <p:sldLayoutId id="2147483663" r:id="rId35"/>
    <p:sldLayoutId id="2147483709" r:id="rId36"/>
    <p:sldLayoutId id="2147483710" r:id="rId37"/>
    <p:sldLayoutId id="2147483711" r:id="rId38"/>
    <p:sldLayoutId id="2147483712" r:id="rId39"/>
    <p:sldLayoutId id="2147483713" r:id="rId40"/>
    <p:sldLayoutId id="2147483689" r:id="rId41"/>
    <p:sldLayoutId id="2147483690" r:id="rId42"/>
    <p:sldLayoutId id="2147483688" r:id="rId43"/>
    <p:sldLayoutId id="2147483655" r:id="rId44"/>
    <p:sldLayoutId id="2147483691" r:id="rId45"/>
    <p:sldLayoutId id="2147483708" r:id="rId46"/>
    <p:sldLayoutId id="2147483707" r:id="rId47"/>
    <p:sldLayoutId id="2147483706" r:id="rId48"/>
    <p:sldLayoutId id="2147483705" r:id="rId49"/>
    <p:sldLayoutId id="2147483704" r:id="rId50"/>
    <p:sldLayoutId id="2147483697" r:id="rId51"/>
    <p:sldLayoutId id="2147483700" r:id="rId52"/>
    <p:sldLayoutId id="2147483701" r:id="rId53"/>
    <p:sldLayoutId id="2147483702" r:id="rId54"/>
    <p:sldLayoutId id="2147483703" r:id="rId55"/>
    <p:sldLayoutId id="2147483714" r:id="rId56"/>
    <p:sldLayoutId id="2147483715" r:id="rId57"/>
    <p:sldLayoutId id="2147483716" r:id="rId58"/>
    <p:sldLayoutId id="2147483717" r:id="rId59"/>
    <p:sldLayoutId id="2147483718" r:id="rId60"/>
    <p:sldLayoutId id="2147483720" r:id="rId61"/>
    <p:sldLayoutId id="2147483721" r:id="rId62"/>
    <p:sldLayoutId id="2147483722" r:id="rId63"/>
    <p:sldLayoutId id="2147483723" r:id="rId64"/>
    <p:sldLayoutId id="2147483724" r:id="rId65"/>
    <p:sldLayoutId id="2147483945" r:id="rId66"/>
    <p:sldLayoutId id="2147483944" r:id="rId67"/>
    <p:sldLayoutId id="2147483725" r:id="rId68"/>
    <p:sldLayoutId id="2147483946" r:id="rId69"/>
    <p:sldLayoutId id="2147483947"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D896F0D4-445C-4B93-A8E1-F520C6FAA58B}" type="datetime1">
              <a:rPr lang="fi-FI" smtClean="0"/>
              <a:t>4.12.2024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145237224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 id="2147483799" r:id="rId69"/>
    <p:sldLayoutId id="2147483800"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C01DD060-34A6-4BDA-A78C-1EAD470BEFDB}" type="datetime1">
              <a:rPr lang="fi-FI" smtClean="0"/>
              <a:t>4.12.2024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3232905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5" r:id="rId63"/>
    <p:sldLayoutId id="2147483866" r:id="rId64"/>
    <p:sldLayoutId id="2147483867" r:id="rId65"/>
    <p:sldLayoutId id="2147483868" r:id="rId66"/>
    <p:sldLayoutId id="2147483869" r:id="rId67"/>
    <p:sldLayoutId id="2147483870" r:id="rId68"/>
    <p:sldLayoutId id="2147483871" r:id="rId69"/>
    <p:sldLayoutId id="2147483872" r:id="rId70"/>
  </p:sldLayoutIdLst>
  <p:hf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4F87C-037C-A142-8985-D3E8FCFC2856}"/>
              </a:ext>
            </a:extLst>
          </p:cNvPr>
          <p:cNvSpPr>
            <a:spLocks noGrp="1"/>
          </p:cNvSpPr>
          <p:nvPr>
            <p:ph type="title"/>
          </p:nvPr>
        </p:nvSpPr>
        <p:spPr>
          <a:xfrm>
            <a:off x="741001" y="735980"/>
            <a:ext cx="10358801" cy="1117228"/>
          </a:xfrm>
          <a:prstGeom prst="rect">
            <a:avLst/>
          </a:prstGeom>
        </p:spPr>
        <p:txBody>
          <a:bodyPr vert="horz" lIns="91440" tIns="45720" rIns="91440" bIns="45720" rtlCol="0" anchor="ctr">
            <a:normAutofit/>
          </a:bodyPr>
          <a:lstStyle/>
          <a:p>
            <a:r>
              <a:rPr lang="en-GB" dirty="0" err="1"/>
              <a:t>Otsikko</a:t>
            </a:r>
            <a:r>
              <a:rPr lang="en-GB" dirty="0"/>
              <a:t> 36pt</a:t>
            </a:r>
            <a:endParaRPr lang="en-FI" dirty="0"/>
          </a:p>
        </p:txBody>
      </p:sp>
      <p:sp>
        <p:nvSpPr>
          <p:cNvPr id="3" name="Text Placeholder 2">
            <a:extLst>
              <a:ext uri="{FF2B5EF4-FFF2-40B4-BE49-F238E27FC236}">
                <a16:creationId xmlns:a16="http://schemas.microsoft.com/office/drawing/2014/main" id="{762220DA-8104-7A43-AD14-2C0DA0B3F111}"/>
              </a:ext>
            </a:extLst>
          </p:cNvPr>
          <p:cNvSpPr>
            <a:spLocks noGrp="1"/>
          </p:cNvSpPr>
          <p:nvPr>
            <p:ph type="body" idx="1"/>
          </p:nvPr>
        </p:nvSpPr>
        <p:spPr>
          <a:xfrm>
            <a:off x="741001" y="2033208"/>
            <a:ext cx="10358801" cy="40964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07DD2B2C-2575-4147-A250-38838C50ECC5}"/>
              </a:ext>
            </a:extLst>
          </p:cNvPr>
          <p:cNvSpPr>
            <a:spLocks noGrp="1"/>
          </p:cNvSpPr>
          <p:nvPr>
            <p:ph type="dt" sz="half" idx="2"/>
          </p:nvPr>
        </p:nvSpPr>
        <p:spPr>
          <a:xfrm>
            <a:off x="741000" y="6309702"/>
            <a:ext cx="2743200" cy="365125"/>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fld id="{5332CB7F-4077-234D-B268-41B9CF7D871B}" type="datetime1">
              <a:rPr lang="fi-FI" smtClean="0"/>
              <a:t>4.12.2024</a:t>
            </a:fld>
            <a:endParaRPr lang="en-FI"/>
          </a:p>
        </p:txBody>
      </p:sp>
      <p:sp>
        <p:nvSpPr>
          <p:cNvPr id="5" name="Footer Placeholder 4">
            <a:extLst>
              <a:ext uri="{FF2B5EF4-FFF2-40B4-BE49-F238E27FC236}">
                <a16:creationId xmlns:a16="http://schemas.microsoft.com/office/drawing/2014/main" id="{18B74310-3AB6-804B-A4DE-B1DB286DA7BA}"/>
              </a:ext>
            </a:extLst>
          </p:cNvPr>
          <p:cNvSpPr>
            <a:spLocks noGrp="1"/>
          </p:cNvSpPr>
          <p:nvPr>
            <p:ph type="ftr" sz="quarter" idx="3"/>
          </p:nvPr>
        </p:nvSpPr>
        <p:spPr>
          <a:xfrm>
            <a:off x="4038600" y="6307139"/>
            <a:ext cx="4114800" cy="365125"/>
          </a:xfrm>
          <a:prstGeom prst="rect">
            <a:avLst/>
          </a:prstGeom>
        </p:spPr>
        <p:txBody>
          <a:bodyPr vert="horz" lIns="91440" tIns="45720" rIns="91440" bIns="45720" rtlCol="0" anchor="ctr"/>
          <a:lstStyle>
            <a:lvl1pPr algn="ctr">
              <a:defRPr sz="1000">
                <a:solidFill>
                  <a:schemeClr val="tx1"/>
                </a:solidFill>
                <a:latin typeface="Arial" panose="020B0604020202020204" pitchFamily="34" charset="0"/>
                <a:cs typeface="Arial" panose="020B0604020202020204" pitchFamily="34" charset="0"/>
              </a:defRPr>
            </a:lvl1pPr>
          </a:lstStyle>
          <a:p>
            <a:endParaRPr lang="en-FI" dirty="0"/>
          </a:p>
        </p:txBody>
      </p:sp>
      <p:sp>
        <p:nvSpPr>
          <p:cNvPr id="6" name="Slide Number Placeholder 5">
            <a:extLst>
              <a:ext uri="{FF2B5EF4-FFF2-40B4-BE49-F238E27FC236}">
                <a16:creationId xmlns:a16="http://schemas.microsoft.com/office/drawing/2014/main" id="{D992125E-23BA-6943-803C-4975A323DE12}"/>
              </a:ext>
            </a:extLst>
          </p:cNvPr>
          <p:cNvSpPr>
            <a:spLocks noGrp="1"/>
          </p:cNvSpPr>
          <p:nvPr>
            <p:ph type="sldNum" sz="quarter" idx="4"/>
          </p:nvPr>
        </p:nvSpPr>
        <p:spPr>
          <a:xfrm>
            <a:off x="8356600" y="6303503"/>
            <a:ext cx="274320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2E67C0D2-E0AE-5949-8C4B-013842102C7D}" type="slidenum">
              <a:rPr lang="en-FI" smtClean="0"/>
              <a:pPr/>
              <a:t>‹#›</a:t>
            </a:fld>
            <a:endParaRPr lang="en-FI"/>
          </a:p>
        </p:txBody>
      </p:sp>
      <p:pic>
        <p:nvPicPr>
          <p:cNvPr id="13" name="Picture 12">
            <a:extLst>
              <a:ext uri="{FF2B5EF4-FFF2-40B4-BE49-F238E27FC236}">
                <a16:creationId xmlns:a16="http://schemas.microsoft.com/office/drawing/2014/main" id="{7B080936-D8AD-6E47-B260-87455010AEFF}"/>
              </a:ext>
            </a:extLst>
          </p:cNvPr>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10866045" y="199534"/>
            <a:ext cx="1210056" cy="1210056"/>
          </a:xfrm>
          <a:prstGeom prst="rect">
            <a:avLst/>
          </a:prstGeom>
        </p:spPr>
      </p:pic>
    </p:spTree>
    <p:extLst>
      <p:ext uri="{BB962C8B-B14F-4D97-AF65-F5344CB8AC3E}">
        <p14:creationId xmlns:p14="http://schemas.microsoft.com/office/powerpoint/2010/main" val="185999021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 id="2147483929" r:id="rId56"/>
    <p:sldLayoutId id="2147483930" r:id="rId57"/>
    <p:sldLayoutId id="2147483931" r:id="rId58"/>
    <p:sldLayoutId id="2147483932" r:id="rId59"/>
    <p:sldLayoutId id="2147483933" r:id="rId60"/>
    <p:sldLayoutId id="2147483934" r:id="rId61"/>
    <p:sldLayoutId id="2147483935" r:id="rId62"/>
    <p:sldLayoutId id="2147483936" r:id="rId63"/>
    <p:sldLayoutId id="2147483937" r:id="rId64"/>
    <p:sldLayoutId id="2147483938" r:id="rId65"/>
    <p:sldLayoutId id="2147483726" r:id="rId66"/>
    <p:sldLayoutId id="2147483727" r:id="rId67"/>
    <p:sldLayoutId id="2147483728" r:id="rId68"/>
    <p:sldLayoutId id="2147483729" r:id="rId69"/>
    <p:sldLayoutId id="2147483730" r:id="rId70"/>
    <p:sldLayoutId id="2147483939" r:id="rId71"/>
    <p:sldLayoutId id="2147483940" r:id="rId72"/>
    <p:sldLayoutId id="2147483941" r:id="rId73"/>
    <p:sldLayoutId id="2147483942" r:id="rId74"/>
    <p:sldLayoutId id="2147483943" r:id="rId75"/>
  </p:sldLayoutIdLst>
  <p:hf sldNum="0" hdr="0" ftr="0" dt="0"/>
  <p:txStyles>
    <p:titleStyle>
      <a:lvl1pPr algn="l" defTabSz="914377"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orient="horz" pos="4088">
          <p15:clr>
            <a:srgbClr val="F26B43"/>
          </p15:clr>
        </p15:guide>
        <p15:guide id="3" orient="horz" pos="2160">
          <p15:clr>
            <a:srgbClr val="F26B43"/>
          </p15:clr>
        </p15:guide>
        <p15:guide id="4" pos="3840">
          <p15:clr>
            <a:srgbClr val="F26B43"/>
          </p15:clr>
        </p15:guide>
        <p15:guide id="5" pos="235">
          <p15:clr>
            <a:srgbClr val="F26B43"/>
          </p15:clr>
        </p15:guide>
        <p15:guide id="6" pos="7447">
          <p15:clr>
            <a:srgbClr val="F26B43"/>
          </p15:clr>
        </p15:guide>
        <p15:guide id="7" pos="7219">
          <p15:clr>
            <a:srgbClr val="F26B43"/>
          </p15:clr>
        </p15:guide>
        <p15:guide id="8" pos="461">
          <p15:clr>
            <a:srgbClr val="F26B43"/>
          </p15:clr>
        </p15:guide>
        <p15:guide id="9" orient="horz" pos="459">
          <p15:clr>
            <a:srgbClr val="F26B43"/>
          </p15:clr>
        </p15:guide>
        <p15:guide id="10" orient="horz" pos="3861">
          <p15:clr>
            <a:srgbClr val="F26B43"/>
          </p15:clr>
        </p15:guide>
        <p15:guide id="11" orient="horz" pos="1275">
          <p15:clr>
            <a:srgbClr val="F26B43"/>
          </p15:clr>
        </p15:guide>
        <p15:guide id="12" pos="6992">
          <p15:clr>
            <a:srgbClr val="F26B43"/>
          </p15:clr>
        </p15:guide>
        <p15:guide id="13" pos="3613">
          <p15:clr>
            <a:srgbClr val="F26B43"/>
          </p15:clr>
        </p15:guide>
        <p15:guide id="14" pos="4067">
          <p15:clr>
            <a:srgbClr val="F26B43"/>
          </p15:clr>
        </p15:guide>
        <p15:guide id="15" pos="6766">
          <p15:clr>
            <a:srgbClr val="F26B43"/>
          </p15:clr>
        </p15:guide>
        <p15:guide id="16" orient="horz" pos="686">
          <p15:clr>
            <a:srgbClr val="F26B43"/>
          </p15:clr>
        </p15:guide>
        <p15:guide id="17" orient="horz" pos="3634">
          <p15:clr>
            <a:srgbClr val="F26B43"/>
          </p15:clr>
        </p15:guide>
        <p15:guide id="18" orient="horz" pos="15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inkiin.fi/app/uploads/2024/02/TUOTELISTA_SUP_vai_ei_SUP.pdf"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8" Type="http://schemas.openxmlformats.org/officeDocument/2006/relationships/hyperlink" Target="https://eur-lex.europa.eu/legal-content/FI/ALL/?uri=CELEX%3A52021XC0607%2803%29" TargetMode="External"/><Relationship Id="rId3" Type="http://schemas.openxmlformats.org/officeDocument/2006/relationships/hyperlink" Target="https://rinkiin.fi/app/uploads/2024/02/TUOTELISTA_SUP_vai_ei_SUP.pdf" TargetMode="External"/><Relationship Id="rId7" Type="http://schemas.openxmlformats.org/officeDocument/2006/relationships/hyperlink" Target="https://eur-lex.europa.eu/legal-content/FI/TXT/?uri=CELEX:32019L0904" TargetMode="External"/><Relationship Id="rId2" Type="http://schemas.openxmlformats.org/officeDocument/2006/relationships/hyperlink" Target="https://rinkiin.fi/yrityksille/sup-tietopankki/" TargetMode="External"/><Relationship Id="rId1" Type="http://schemas.openxmlformats.org/officeDocument/2006/relationships/slideLayout" Target="../slideLayouts/slideLayout31.xml"/><Relationship Id="rId6" Type="http://schemas.openxmlformats.org/officeDocument/2006/relationships/hyperlink" Target="https://sitoumus2050.fi/muoviset-annospakkaukset#/" TargetMode="External"/><Relationship Id="rId11" Type="http://schemas.openxmlformats.org/officeDocument/2006/relationships/hyperlink" Target="mailto:info@rinkiin.fi" TargetMode="External"/><Relationship Id="rId5" Type="http://schemas.openxmlformats.org/officeDocument/2006/relationships/hyperlink" Target="https://ym.fi/kertakayttomuovien-kulutuksen-rajoittaminen-lainsaadannolla" TargetMode="External"/><Relationship Id="rId10" Type="http://schemas.openxmlformats.org/officeDocument/2006/relationships/hyperlink" Target="mailto:info@suomenpakkaustuottajat.fi" TargetMode="External"/><Relationship Id="rId4" Type="http://schemas.openxmlformats.org/officeDocument/2006/relationships/hyperlink" Target="https://tukes.fi/tuotteet-ja-palvelut/kertakayttoiset-muovituotteet-sup#cb559ef7" TargetMode="External"/><Relationship Id="rId9" Type="http://schemas.openxmlformats.org/officeDocument/2006/relationships/hyperlink" Target="https://sumi.fi/sumi/yhteystiedot/yhteydenottolomak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A455-AA97-4140-B2B4-73059D84D959}"/>
              </a:ext>
            </a:extLst>
          </p:cNvPr>
          <p:cNvSpPr>
            <a:spLocks noGrp="1"/>
          </p:cNvSpPr>
          <p:nvPr>
            <p:ph type="ctrTitle"/>
          </p:nvPr>
        </p:nvSpPr>
        <p:spPr>
          <a:xfrm>
            <a:off x="476677" y="3802297"/>
            <a:ext cx="6658932" cy="901700"/>
          </a:xfrm>
        </p:spPr>
        <p:txBody>
          <a:bodyPr>
            <a:noAutofit/>
          </a:bodyPr>
          <a:lstStyle/>
          <a:p>
            <a:r>
              <a:rPr lang="fi-FI" sz="2400" b="0" dirty="0"/>
              <a:t>Koulutuspaketti</a:t>
            </a:r>
            <a:br>
              <a:rPr lang="fi-FI" sz="2400" b="0" dirty="0"/>
            </a:br>
            <a:br>
              <a:rPr lang="fi-FI" sz="3200" dirty="0"/>
            </a:br>
            <a:r>
              <a:rPr lang="fi-FI" sz="3200" dirty="0"/>
              <a:t>Kertakäyttömuovidirektiivi eli SUP-direktiivi</a:t>
            </a:r>
            <a:br>
              <a:rPr lang="fi-FI" sz="3200" dirty="0"/>
            </a:br>
            <a:r>
              <a:rPr lang="fi-FI" sz="2400" b="0" dirty="0"/>
              <a:t>- vaikutukset pakkausten tuottajavastuuseen</a:t>
            </a:r>
            <a:endParaRPr lang="en-FI" sz="3200" b="0" dirty="0"/>
          </a:p>
        </p:txBody>
      </p:sp>
      <p:sp>
        <p:nvSpPr>
          <p:cNvPr id="3" name="Tekstiruutu 2">
            <a:extLst>
              <a:ext uri="{FF2B5EF4-FFF2-40B4-BE49-F238E27FC236}">
                <a16:creationId xmlns:a16="http://schemas.microsoft.com/office/drawing/2014/main" id="{A33ECF67-BAF0-4D6F-91B7-374FCF0D15D3}"/>
              </a:ext>
            </a:extLst>
          </p:cNvPr>
          <p:cNvSpPr txBox="1"/>
          <p:nvPr/>
        </p:nvSpPr>
        <p:spPr>
          <a:xfrm>
            <a:off x="480406" y="5198760"/>
            <a:ext cx="4793969" cy="16619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000000"/>
                </a:solidFill>
                <a:latin typeface="Calibri" panose="020F0502020204030204"/>
              </a:rPr>
              <a:t>24</a:t>
            </a:r>
            <a:r>
              <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rPr>
              <a:t>.1.2023, </a:t>
            </a:r>
          </a:p>
          <a:p>
            <a:pPr>
              <a:defRPr/>
            </a:pPr>
            <a:r>
              <a:rPr kumimoji="0" lang="fi-FI" sz="1400" b="0" i="0" u="none" strike="noStrike" kern="1200" cap="none" spc="0" normalizeH="0" baseline="0" noProof="0" dirty="0">
                <a:ln>
                  <a:noFill/>
                </a:ln>
                <a:solidFill>
                  <a:srgbClr val="FF0000"/>
                </a:solidFill>
                <a:effectLst/>
                <a:uLnTx/>
                <a:uFillTx/>
                <a:latin typeface="Calibri" panose="020F0502020204030204"/>
                <a:ea typeface="+mn-ea"/>
                <a:cs typeface="+mn-cs"/>
              </a:rPr>
              <a:t>28.3.2023: muokattu diat </a:t>
            </a:r>
            <a:r>
              <a:rPr lang="fi-FI" sz="1400" dirty="0">
                <a:solidFill>
                  <a:srgbClr val="FF0000"/>
                </a:solidFill>
                <a:latin typeface="Calibri" panose="020F0502020204030204"/>
              </a:rPr>
              <a:t>28-30, </a:t>
            </a:r>
            <a:endParaRPr lang="fi-FI" sz="1400" dirty="0">
              <a:solidFill>
                <a:srgbClr val="FF0000"/>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srgbClr val="FF0000"/>
                </a:solidFill>
                <a:latin typeface="Calibri" panose="020F0502020204030204"/>
              </a:rPr>
              <a:t>18.12.2023, muokattu diat 17-22.</a:t>
            </a:r>
            <a:endParaRPr lang="fi-FI" sz="1400" dirty="0">
              <a:solidFill>
                <a:srgbClr val="FF0000"/>
              </a:solidFill>
              <a:latin typeface="Calibri" panose="020F0502020204030204"/>
              <a:cs typeface="Calibri"/>
            </a:endParaRPr>
          </a:p>
          <a:p>
            <a:pPr>
              <a:defRPr/>
            </a:pPr>
            <a:r>
              <a:rPr lang="fi-FI" sz="1400" dirty="0">
                <a:solidFill>
                  <a:srgbClr val="FF0000"/>
                </a:solidFill>
                <a:latin typeface="Calibri" panose="020F0502020204030204"/>
                <a:cs typeface="Calibri"/>
              </a:rPr>
              <a:t>3.1.2024 lisätty dia 16, muokattu dia 27, 31</a:t>
            </a:r>
          </a:p>
          <a:p>
            <a:pPr>
              <a:defRPr/>
            </a:pPr>
            <a:r>
              <a:rPr lang="fi-FI" sz="1400" dirty="0">
                <a:solidFill>
                  <a:srgbClr val="FF0000"/>
                </a:solidFill>
                <a:latin typeface="Calibri" panose="020F0502020204030204"/>
                <a:cs typeface="Calibri"/>
              </a:rPr>
              <a:t>7.2.2024 päivitetty dia 33</a:t>
            </a:r>
            <a:endParaRPr lang="fi-FI" sz="1400" dirty="0">
              <a:solidFill>
                <a:srgbClr val="FF0000"/>
              </a:solidFill>
              <a:latin typeface="Calibri" panose="020F0502020204030204"/>
              <a:ea typeface="Calibri"/>
              <a:cs typeface="Calibri"/>
            </a:endParaRPr>
          </a:p>
          <a:p>
            <a:pPr>
              <a:defRPr/>
            </a:pPr>
            <a:r>
              <a:rPr lang="fi-FI" sz="1400" dirty="0">
                <a:solidFill>
                  <a:srgbClr val="FF0000"/>
                </a:solidFill>
                <a:latin typeface="Calibri" panose="020F0502020204030204"/>
                <a:ea typeface="Calibri"/>
                <a:cs typeface="Calibri"/>
              </a:rPr>
              <a:t>12.4.2024 päivitetty dia 16</a:t>
            </a:r>
          </a:p>
          <a:p>
            <a:pPr>
              <a:defRPr/>
            </a:pPr>
            <a:r>
              <a:rPr lang="fi-FI" sz="1400" dirty="0">
                <a:solidFill>
                  <a:srgbClr val="FF0000"/>
                </a:solidFill>
                <a:latin typeface="Calibri" panose="020F0502020204030204"/>
                <a:ea typeface="Calibri"/>
                <a:cs typeface="Calibri"/>
              </a:rPr>
              <a:t>4.12.2024 päivitetty dia 16</a:t>
            </a:r>
          </a:p>
        </p:txBody>
      </p:sp>
    </p:spTree>
    <p:extLst>
      <p:ext uri="{BB962C8B-B14F-4D97-AF65-F5344CB8AC3E}">
        <p14:creationId xmlns:p14="http://schemas.microsoft.com/office/powerpoint/2010/main" val="159335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015A1A-3FCD-4244-8328-A222FDC71A3F}"/>
              </a:ext>
            </a:extLst>
          </p:cNvPr>
          <p:cNvSpPr>
            <a:spLocks noGrp="1"/>
          </p:cNvSpPr>
          <p:nvPr>
            <p:ph type="title"/>
          </p:nvPr>
        </p:nvSpPr>
        <p:spPr>
          <a:xfrm>
            <a:off x="529425" y="266938"/>
            <a:ext cx="10358801" cy="1117228"/>
          </a:xfrm>
        </p:spPr>
        <p:txBody>
          <a:bodyPr>
            <a:normAutofit fontScale="90000"/>
          </a:bodyPr>
          <a:lstStyle/>
          <a:p>
            <a:r>
              <a:rPr lang="fi-FI" dirty="0"/>
              <a:t>”Pakkauksen tuottaja” on pakkaaja*, pakatun tuotteen maahantuoja tai etämyyjä, jonka liikevaihto on vähintään 1 M€ </a:t>
            </a:r>
            <a:r>
              <a:rPr lang="fi-FI" sz="2200" b="0" dirty="0"/>
              <a:t>(määritelmä voimassa 31.12.2023 saakka)</a:t>
            </a:r>
            <a:endParaRPr lang="fi-FI" b="0" dirty="0"/>
          </a:p>
        </p:txBody>
      </p:sp>
      <p:pic>
        <p:nvPicPr>
          <p:cNvPr id="4" name="Kuva 3">
            <a:extLst>
              <a:ext uri="{FF2B5EF4-FFF2-40B4-BE49-F238E27FC236}">
                <a16:creationId xmlns:a16="http://schemas.microsoft.com/office/drawing/2014/main" id="{EBD31FB4-0F7F-408E-BE38-388E95DAD2C4}"/>
              </a:ext>
            </a:extLst>
          </p:cNvPr>
          <p:cNvPicPr>
            <a:picLocks noChangeAspect="1"/>
          </p:cNvPicPr>
          <p:nvPr/>
        </p:nvPicPr>
        <p:blipFill>
          <a:blip r:embed="rId2"/>
          <a:stretch>
            <a:fillRect/>
          </a:stretch>
        </p:blipFill>
        <p:spPr>
          <a:xfrm>
            <a:off x="658678" y="1654737"/>
            <a:ext cx="9749526" cy="4831328"/>
          </a:xfrm>
          <a:prstGeom prst="rect">
            <a:avLst/>
          </a:prstGeom>
        </p:spPr>
      </p:pic>
      <p:sp>
        <p:nvSpPr>
          <p:cNvPr id="7" name="Dian numeron paikkamerkki 6">
            <a:extLst>
              <a:ext uri="{FF2B5EF4-FFF2-40B4-BE49-F238E27FC236}">
                <a16:creationId xmlns:a16="http://schemas.microsoft.com/office/drawing/2014/main" id="{C037931B-3194-4CA4-AE03-E6EEB44A8C51}"/>
              </a:ext>
            </a:extLst>
          </p:cNvPr>
          <p:cNvSpPr>
            <a:spLocks noGrp="1"/>
          </p:cNvSpPr>
          <p:nvPr>
            <p:ph type="sldNum" sz="quarter" idx="12"/>
          </p:nvPr>
        </p:nvSpPr>
        <p:spPr/>
        <p:txBody>
          <a:bodyPr/>
          <a:lstStyle/>
          <a:p>
            <a:fld id="{2E67C0D2-E0AE-5949-8C4B-013842102C7D}" type="slidenum">
              <a:rPr lang="en-FI" smtClean="0"/>
              <a:t>10</a:t>
            </a:fld>
            <a:endParaRPr lang="en-FI"/>
          </a:p>
        </p:txBody>
      </p:sp>
      <p:sp>
        <p:nvSpPr>
          <p:cNvPr id="3" name="Tekstiruutu 2">
            <a:extLst>
              <a:ext uri="{FF2B5EF4-FFF2-40B4-BE49-F238E27FC236}">
                <a16:creationId xmlns:a16="http://schemas.microsoft.com/office/drawing/2014/main" id="{41E52E43-411A-4950-A251-20800D4AC99F}"/>
              </a:ext>
            </a:extLst>
          </p:cNvPr>
          <p:cNvSpPr txBox="1"/>
          <p:nvPr/>
        </p:nvSpPr>
        <p:spPr>
          <a:xfrm>
            <a:off x="612000" y="6479637"/>
            <a:ext cx="10193652" cy="276999"/>
          </a:xfrm>
          <a:prstGeom prst="rect">
            <a:avLst/>
          </a:prstGeom>
          <a:noFill/>
        </p:spPr>
        <p:txBody>
          <a:bodyPr wrap="square" rtlCol="0">
            <a:spAutoFit/>
          </a:bodyPr>
          <a:lstStyle/>
          <a:p>
            <a:r>
              <a:rPr lang="fi-FI" sz="1200" dirty="0">
                <a:latin typeface="Arial" panose="020B0604020202020204" pitchFamily="34" charset="0"/>
                <a:cs typeface="Arial" panose="020B0604020202020204" pitchFamily="34" charset="0"/>
              </a:rPr>
              <a:t>*) Jos yritys pakkauttaa tuotteitaan toisella yrityksellä, tuotteen </a:t>
            </a:r>
            <a:r>
              <a:rPr lang="fi-FI" sz="1200" b="1" dirty="0">
                <a:latin typeface="Arial" panose="020B0604020202020204" pitchFamily="34" charset="0"/>
                <a:cs typeface="Arial" panose="020B0604020202020204" pitchFamily="34" charset="0"/>
              </a:rPr>
              <a:t>pakkauttaja</a:t>
            </a:r>
            <a:r>
              <a:rPr lang="fi-FI" sz="1200" dirty="0">
                <a:latin typeface="Arial" panose="020B0604020202020204" pitchFamily="34" charset="0"/>
                <a:cs typeface="Arial" panose="020B0604020202020204" pitchFamily="34" charset="0"/>
              </a:rPr>
              <a:t> on tuottaja, jos se omistaa tuotteen sen pakkaushetkellä.</a:t>
            </a:r>
          </a:p>
        </p:txBody>
      </p:sp>
    </p:spTree>
    <p:extLst>
      <p:ext uri="{BB962C8B-B14F-4D97-AF65-F5344CB8AC3E}">
        <p14:creationId xmlns:p14="http://schemas.microsoft.com/office/powerpoint/2010/main" val="10351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459568-B69C-4A9C-AAE1-19DD2009D8A2}"/>
              </a:ext>
            </a:extLst>
          </p:cNvPr>
          <p:cNvSpPr>
            <a:spLocks noGrp="1"/>
          </p:cNvSpPr>
          <p:nvPr>
            <p:ph type="title"/>
          </p:nvPr>
        </p:nvSpPr>
        <p:spPr>
          <a:xfrm>
            <a:off x="430224" y="189372"/>
            <a:ext cx="11241823" cy="1302871"/>
          </a:xfrm>
        </p:spPr>
        <p:txBody>
          <a:bodyPr>
            <a:normAutofit/>
          </a:bodyPr>
          <a:lstStyle/>
          <a:p>
            <a:r>
              <a:rPr lang="fi-FI" dirty="0"/>
              <a:t>1.1.2024 pakkausten tuottajamääritelmä muuttuu</a:t>
            </a:r>
            <a:br>
              <a:rPr lang="fi-FI" dirty="0"/>
            </a:br>
            <a:r>
              <a:rPr lang="fi-FI" sz="2200" b="0" dirty="0"/>
              <a:t>- 1 M€:n liikevaihtoraja poistuu</a:t>
            </a:r>
            <a:br>
              <a:rPr lang="fi-FI" sz="2200" b="0" dirty="0"/>
            </a:br>
            <a:r>
              <a:rPr lang="fi-FI" sz="2200" b="0" dirty="0"/>
              <a:t>- </a:t>
            </a:r>
            <a:r>
              <a:rPr lang="fi-FI" sz="2200" dirty="0"/>
              <a:t>palvelu- ja viljelijäpakkausten </a:t>
            </a:r>
            <a:r>
              <a:rPr lang="fi-FI" sz="2200" b="0" dirty="0"/>
              <a:t>tuottaja on pakkauksen valmistaja tai maahantuoja</a:t>
            </a:r>
            <a:endParaRPr lang="fi-FI" sz="2700" b="0" dirty="0"/>
          </a:p>
        </p:txBody>
      </p:sp>
      <p:sp>
        <p:nvSpPr>
          <p:cNvPr id="7" name="Suorakulmio 6">
            <a:extLst>
              <a:ext uri="{FF2B5EF4-FFF2-40B4-BE49-F238E27FC236}">
                <a16:creationId xmlns:a16="http://schemas.microsoft.com/office/drawing/2014/main" id="{DA4CDB36-E0FD-4DBA-9609-8EFE98C343AF}"/>
              </a:ext>
            </a:extLst>
          </p:cNvPr>
          <p:cNvSpPr/>
          <p:nvPr/>
        </p:nvSpPr>
        <p:spPr>
          <a:xfrm>
            <a:off x="9985659" y="1516976"/>
            <a:ext cx="1990164" cy="4846176"/>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b="1"/>
              <a:t>Palvelupakkaus</a:t>
            </a:r>
            <a:r>
              <a:rPr lang="fi-FI"/>
              <a:t> </a:t>
            </a:r>
          </a:p>
          <a:p>
            <a:r>
              <a:rPr lang="fi-FI" sz="1400"/>
              <a:t>on pakkaus, jota</a:t>
            </a:r>
          </a:p>
          <a:p>
            <a:r>
              <a:rPr lang="fi-FI" sz="1400">
                <a:effectLst/>
                <a:latin typeface="Calibri" panose="020F0502020204030204" pitchFamily="34" charset="0"/>
                <a:ea typeface="Calibri" panose="020F0502020204030204" pitchFamily="34" charset="0"/>
                <a:cs typeface="Times New Roman" panose="02020603050405020304" pitchFamily="18" charset="0"/>
              </a:rPr>
              <a:t>käytetään elintarvikkeiden ja muiden tuotteiden pakkaamiseen myyntipaikalla suoraan kuluttajille</a:t>
            </a:r>
            <a:endParaRPr lang="fi-FI" sz="1400"/>
          </a:p>
          <a:p>
            <a:pPr algn="ctr"/>
            <a:endParaRPr lang="fi-FI"/>
          </a:p>
          <a:p>
            <a:r>
              <a:rPr lang="fi-FI" b="1"/>
              <a:t>Viljelijäpakkaus</a:t>
            </a:r>
          </a:p>
          <a:p>
            <a:r>
              <a:rPr lang="fi-FI" sz="1400"/>
              <a:t>on pakkaus, </a:t>
            </a:r>
            <a:r>
              <a:rPr lang="fi-FI" sz="1400">
                <a:effectLst/>
                <a:latin typeface="Calibri" panose="020F0502020204030204" pitchFamily="34" charset="0"/>
                <a:ea typeface="Calibri" panose="020F0502020204030204" pitchFamily="34" charset="0"/>
                <a:cs typeface="Times New Roman" panose="02020603050405020304" pitchFamily="18" charset="0"/>
              </a:rPr>
              <a:t>jota käytetään käsittelemättömien maatalous- ja puutarhatuotteiden pakkaamiseen </a:t>
            </a:r>
            <a:endParaRPr lang="fi-FI" sz="1400" dirty="0"/>
          </a:p>
        </p:txBody>
      </p:sp>
      <p:sp>
        <p:nvSpPr>
          <p:cNvPr id="3" name="Dian numeron paikkamerkki 2">
            <a:extLst>
              <a:ext uri="{FF2B5EF4-FFF2-40B4-BE49-F238E27FC236}">
                <a16:creationId xmlns:a16="http://schemas.microsoft.com/office/drawing/2014/main" id="{C7031F20-819A-44B3-A1BD-B29DFB488888}"/>
              </a:ext>
            </a:extLst>
          </p:cNvPr>
          <p:cNvSpPr>
            <a:spLocks noGrp="1"/>
          </p:cNvSpPr>
          <p:nvPr>
            <p:ph type="sldNum" sz="quarter" idx="12"/>
          </p:nvPr>
        </p:nvSpPr>
        <p:spPr/>
        <p:txBody>
          <a:bodyPr/>
          <a:lstStyle/>
          <a:p>
            <a:fld id="{2E67C0D2-E0AE-5949-8C4B-013842102C7D}" type="slidenum">
              <a:rPr lang="en-FI" smtClean="0"/>
              <a:t>11</a:t>
            </a:fld>
            <a:endParaRPr lang="en-FI"/>
          </a:p>
        </p:txBody>
      </p:sp>
      <p:pic>
        <p:nvPicPr>
          <p:cNvPr id="13" name="Sisällön paikkamerkki 12">
            <a:extLst>
              <a:ext uri="{FF2B5EF4-FFF2-40B4-BE49-F238E27FC236}">
                <a16:creationId xmlns:a16="http://schemas.microsoft.com/office/drawing/2014/main" id="{498E7102-45AB-4B8D-9AB8-033DED7B8E25}"/>
              </a:ext>
            </a:extLst>
          </p:cNvPr>
          <p:cNvPicPr>
            <a:picLocks noGrp="1" noChangeAspect="1"/>
          </p:cNvPicPr>
          <p:nvPr>
            <p:ph idx="1"/>
          </p:nvPr>
        </p:nvPicPr>
        <p:blipFill>
          <a:blip r:embed="rId2"/>
          <a:stretch>
            <a:fillRect/>
          </a:stretch>
        </p:blipFill>
        <p:spPr>
          <a:xfrm>
            <a:off x="521047" y="1492243"/>
            <a:ext cx="9219866" cy="4846176"/>
          </a:xfrm>
        </p:spPr>
      </p:pic>
      <p:sp>
        <p:nvSpPr>
          <p:cNvPr id="19" name="Tekstiruutu 18">
            <a:extLst>
              <a:ext uri="{FF2B5EF4-FFF2-40B4-BE49-F238E27FC236}">
                <a16:creationId xmlns:a16="http://schemas.microsoft.com/office/drawing/2014/main" id="{78154DE8-1A1D-43F4-B7A8-C77480FAE07B}"/>
              </a:ext>
            </a:extLst>
          </p:cNvPr>
          <p:cNvSpPr txBox="1"/>
          <p:nvPr/>
        </p:nvSpPr>
        <p:spPr>
          <a:xfrm>
            <a:off x="521047" y="6433718"/>
            <a:ext cx="9219866" cy="276999"/>
          </a:xfrm>
          <a:prstGeom prst="rect">
            <a:avLst/>
          </a:prstGeom>
          <a:noFill/>
        </p:spPr>
        <p:txBody>
          <a:bodyPr wrap="square">
            <a:spAutoFit/>
          </a:bodyPr>
          <a:lstStyle/>
          <a:p>
            <a:r>
              <a:rPr lang="fi-FI" sz="1200" dirty="0">
                <a:latin typeface="Arial" panose="020B0604020202020204" pitchFamily="34" charset="0"/>
                <a:cs typeface="Arial" panose="020B0604020202020204" pitchFamily="34" charset="0"/>
              </a:rPr>
              <a:t>Jos yritys pakkauttaa tuotteitaan toisella yrityksellä, tuotteen </a:t>
            </a:r>
            <a:r>
              <a:rPr lang="fi-FI" sz="1200" b="1" dirty="0">
                <a:latin typeface="Arial" panose="020B0604020202020204" pitchFamily="34" charset="0"/>
                <a:cs typeface="Arial" panose="020B0604020202020204" pitchFamily="34" charset="0"/>
              </a:rPr>
              <a:t>pakkauttaja</a:t>
            </a:r>
            <a:r>
              <a:rPr lang="fi-FI" sz="1200" dirty="0">
                <a:latin typeface="Arial" panose="020B0604020202020204" pitchFamily="34" charset="0"/>
                <a:cs typeface="Arial" panose="020B0604020202020204" pitchFamily="34" charset="0"/>
              </a:rPr>
              <a:t> on tuottaja, jos se omistaa tuotteen sen pakkaushetkellä.</a:t>
            </a:r>
          </a:p>
        </p:txBody>
      </p:sp>
    </p:spTree>
    <p:extLst>
      <p:ext uri="{BB962C8B-B14F-4D97-AF65-F5344CB8AC3E}">
        <p14:creationId xmlns:p14="http://schemas.microsoft.com/office/powerpoint/2010/main" val="257103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0873" y="1350819"/>
            <a:ext cx="5725811" cy="1148667"/>
          </a:xfrm>
        </p:spPr>
        <p:txBody>
          <a:bodyPr>
            <a:normAutofit/>
          </a:bodyPr>
          <a:lstStyle/>
          <a:p>
            <a:r>
              <a:rPr lang="fi-FI" dirty="0"/>
              <a:t>3. SUP-maksu</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12</a:t>
            </a:fld>
            <a:endParaRPr lang="en-FI"/>
          </a:p>
        </p:txBody>
      </p:sp>
    </p:spTree>
    <p:extLst>
      <p:ext uri="{BB962C8B-B14F-4D97-AF65-F5344CB8AC3E}">
        <p14:creationId xmlns:p14="http://schemas.microsoft.com/office/powerpoint/2010/main" val="983674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97710E-1B4C-45CB-9E67-0A35BA6E2FDC}"/>
              </a:ext>
            </a:extLst>
          </p:cNvPr>
          <p:cNvSpPr>
            <a:spLocks noGrp="1"/>
          </p:cNvSpPr>
          <p:nvPr>
            <p:ph type="title"/>
          </p:nvPr>
        </p:nvSpPr>
        <p:spPr>
          <a:xfrm>
            <a:off x="741002" y="670832"/>
            <a:ext cx="9890678" cy="1117228"/>
          </a:xfrm>
        </p:spPr>
        <p:txBody>
          <a:bodyPr/>
          <a:lstStyle/>
          <a:p>
            <a:r>
              <a:rPr lang="fi-FI" dirty="0"/>
              <a:t>Miksi SUP-maksu maksetaan?</a:t>
            </a:r>
          </a:p>
        </p:txBody>
      </p:sp>
      <p:sp>
        <p:nvSpPr>
          <p:cNvPr id="3" name="Sisällön paikkamerkki 2">
            <a:extLst>
              <a:ext uri="{FF2B5EF4-FFF2-40B4-BE49-F238E27FC236}">
                <a16:creationId xmlns:a16="http://schemas.microsoft.com/office/drawing/2014/main" id="{352D077A-2B6D-4464-8B88-EF64A9F49648}"/>
              </a:ext>
            </a:extLst>
          </p:cNvPr>
          <p:cNvSpPr>
            <a:spLocks noGrp="1"/>
          </p:cNvSpPr>
          <p:nvPr>
            <p:ph idx="1"/>
          </p:nvPr>
        </p:nvSpPr>
        <p:spPr>
          <a:xfrm>
            <a:off x="642760" y="1897625"/>
            <a:ext cx="10651418" cy="4513007"/>
          </a:xfrm>
        </p:spPr>
        <p:txBody>
          <a:bodyPr>
            <a:normAutofit fontScale="85000" lnSpcReduction="20000"/>
          </a:bodyPr>
          <a:lstStyle/>
          <a:p>
            <a:pPr>
              <a:lnSpc>
                <a:spcPct val="120000"/>
              </a:lnSpc>
            </a:pPr>
            <a:r>
              <a:rPr lang="fi-FI" sz="1700" b="0" i="0" dirty="0">
                <a:solidFill>
                  <a:schemeClr val="bg1"/>
                </a:solidFill>
                <a:effectLst/>
              </a:rPr>
              <a:t>Jätelain mukaiset tuottajavastuun hoitamisesta aiheutuvat kustannukset </a:t>
            </a:r>
            <a:r>
              <a:rPr lang="fi-FI" sz="1700" dirty="0">
                <a:solidFill>
                  <a:schemeClr val="bg1"/>
                </a:solidFill>
              </a:rPr>
              <a:t>katetaan</a:t>
            </a:r>
            <a:r>
              <a:rPr lang="fi-FI" sz="1700" b="0" i="0" dirty="0">
                <a:solidFill>
                  <a:schemeClr val="bg1"/>
                </a:solidFill>
                <a:effectLst/>
              </a:rPr>
              <a:t> tuottajien maksamilla </a:t>
            </a:r>
            <a:r>
              <a:rPr lang="fi-FI" sz="1700" b="1" i="0" dirty="0">
                <a:solidFill>
                  <a:schemeClr val="bg1"/>
                </a:solidFill>
                <a:effectLst/>
              </a:rPr>
              <a:t>kierrätysmaksuilla</a:t>
            </a:r>
            <a:r>
              <a:rPr lang="fi-FI" sz="1700" b="0" i="0" dirty="0">
                <a:solidFill>
                  <a:schemeClr val="bg1"/>
                </a:solidFill>
                <a:effectLst/>
              </a:rPr>
              <a:t>. </a:t>
            </a:r>
            <a:r>
              <a:rPr lang="fi-FI" sz="1700" dirty="0">
                <a:solidFill>
                  <a:schemeClr val="bg1"/>
                </a:solidFill>
              </a:rPr>
              <a:t>M</a:t>
            </a:r>
            <a:r>
              <a:rPr lang="fi-FI" sz="1700" b="0" i="0" dirty="0">
                <a:solidFill>
                  <a:schemeClr val="bg1"/>
                </a:solidFill>
                <a:effectLst/>
              </a:rPr>
              <a:t>aksulla katetaan esim. kuluttajapakkausten keräys, yrityspakkausten vastaanotto terminaaleissa, kertyneiden pakkausten kierräty</a:t>
            </a:r>
            <a:r>
              <a:rPr lang="fi-FI" sz="1700" dirty="0">
                <a:solidFill>
                  <a:schemeClr val="bg1"/>
                </a:solidFill>
              </a:rPr>
              <a:t>s, muu hyödyntäminen ja jätehuolto sekä vaaditusta viestinnästä aiheutuvat kustannukset.</a:t>
            </a:r>
          </a:p>
          <a:p>
            <a:pPr>
              <a:lnSpc>
                <a:spcPct val="120000"/>
              </a:lnSpc>
            </a:pPr>
            <a:r>
              <a:rPr lang="fi-FI" sz="1700" b="0" i="0" dirty="0">
                <a:solidFill>
                  <a:schemeClr val="bg1"/>
                </a:solidFill>
                <a:effectLst/>
              </a:rPr>
              <a:t>1.1.2023 voimaan tuleva jätelainsäädäntö tuo </a:t>
            </a:r>
            <a:r>
              <a:rPr lang="fi-FI" sz="1700" b="0" i="0" u="sng" dirty="0">
                <a:solidFill>
                  <a:schemeClr val="bg1"/>
                </a:solidFill>
                <a:effectLst/>
              </a:rPr>
              <a:t>tuottajille </a:t>
            </a:r>
            <a:r>
              <a:rPr lang="fi-FI" sz="1700" u="sng" dirty="0">
                <a:solidFill>
                  <a:schemeClr val="bg1"/>
                </a:solidFill>
              </a:rPr>
              <a:t>lisä</a:t>
            </a:r>
            <a:r>
              <a:rPr lang="fi-FI" sz="1700" b="0" i="0" u="sng" dirty="0">
                <a:solidFill>
                  <a:schemeClr val="bg1"/>
                </a:solidFill>
                <a:effectLst/>
              </a:rPr>
              <a:t>velvoitteita, jotka koskevat SUP-pakkauksia</a:t>
            </a:r>
            <a:r>
              <a:rPr lang="fi-FI" sz="1700" b="0" i="0" dirty="0">
                <a:solidFill>
                  <a:schemeClr val="bg1"/>
                </a:solidFill>
                <a:effectLst/>
              </a:rPr>
              <a:t>. Merkittävin kustannusvaikutus on sillä, että tuottajille siirtyy kustannusvastuu tietyistä* kuntien toteuttamista jätehuolto- ja siivoustoimista koskien SUP-pakkauksia. Tuottajien on </a:t>
            </a:r>
            <a:r>
              <a:rPr lang="fi-FI" sz="1700" dirty="0">
                <a:solidFill>
                  <a:schemeClr val="bg1"/>
                </a:solidFill>
              </a:rPr>
              <a:t>lisäksi</a:t>
            </a:r>
            <a:r>
              <a:rPr lang="fi-FI" sz="1700" b="0" i="0" dirty="0">
                <a:solidFill>
                  <a:schemeClr val="bg1"/>
                </a:solidFill>
                <a:effectLst/>
              </a:rPr>
              <a:t> vastattava mm. kolmen vuoden välein toteutettavan roskaantumisselvityksen kustannuksista sekä roskaantumista ehkäisevän kuluttajavalistuksen toteutuksesta. Nämä uusista vastuista johtuvat kustannukset katetaan tuottajilta laskutettavilla </a:t>
            </a:r>
            <a:r>
              <a:rPr lang="fi-FI" sz="1700" b="1" i="0" dirty="0">
                <a:solidFill>
                  <a:schemeClr val="bg1"/>
                </a:solidFill>
                <a:effectLst/>
              </a:rPr>
              <a:t>SUP-maksuilla</a:t>
            </a:r>
            <a:r>
              <a:rPr lang="fi-FI" sz="1700" b="0" i="0" dirty="0">
                <a:solidFill>
                  <a:schemeClr val="bg1"/>
                </a:solidFill>
                <a:effectLst/>
              </a:rPr>
              <a:t>.</a:t>
            </a:r>
          </a:p>
          <a:p>
            <a:endParaRPr lang="fi-FI" b="0" i="0" dirty="0">
              <a:effectLst/>
            </a:endParaRPr>
          </a:p>
          <a:p>
            <a:pPr>
              <a:buFont typeface="Wingdings" panose="05000000000000000000" pitchFamily="2" charset="2"/>
              <a:buChar char="Ø"/>
            </a:pPr>
            <a:endParaRPr lang="fi-FI" sz="1700" dirty="0">
              <a:solidFill>
                <a:schemeClr val="bg1"/>
              </a:solidFill>
            </a:endParaRPr>
          </a:p>
          <a:p>
            <a:pPr>
              <a:lnSpc>
                <a:spcPct val="120000"/>
              </a:lnSpc>
            </a:pPr>
            <a:r>
              <a:rPr lang="fi-FI" sz="1600" dirty="0">
                <a:solidFill>
                  <a:schemeClr val="bg1"/>
                </a:solidFill>
              </a:rPr>
              <a:t>SUP-maksu laskutetaan pakkausten tuottajilta ensimmäisen kerran vuonna 2024 perustuen vuonna 2023 markkinoille saatettuihin SUP-pakkausten määriin.</a:t>
            </a:r>
          </a:p>
          <a:p>
            <a:pPr marL="0" indent="0">
              <a:buNone/>
            </a:pPr>
            <a:endParaRPr lang="fi-FI" sz="1700" b="0" i="0" dirty="0">
              <a:solidFill>
                <a:schemeClr val="bg1"/>
              </a:solidFill>
              <a:effectLst/>
              <a:latin typeface="benton-sans"/>
            </a:endParaRPr>
          </a:p>
          <a:p>
            <a:pPr marL="0" indent="0">
              <a:buNone/>
            </a:pPr>
            <a:endParaRPr lang="fi-FI" sz="1700" b="0" i="0" dirty="0">
              <a:solidFill>
                <a:schemeClr val="bg1"/>
              </a:solidFill>
              <a:effectLst/>
              <a:latin typeface="benton-sans"/>
            </a:endParaRPr>
          </a:p>
          <a:p>
            <a:pPr marL="0" indent="0" algn="l" fontAlgn="base">
              <a:buNone/>
            </a:pPr>
            <a:r>
              <a:rPr lang="fi-FI" sz="1400" i="1" dirty="0">
                <a:solidFill>
                  <a:srgbClr val="000000"/>
                </a:solidFill>
                <a:latin typeface="benton-sans"/>
              </a:rPr>
              <a:t>*) Kustannuksiin lasketaan yleisillä alueilla maahan päätyneiden roskien siivoamisesta, kuljetuksesta ja käsittelystä aiheutuvat kustannukset sekä roskiksiin päätyneiden jätteiden kuljetuksesta ja käsittelystä aiheutuvat kustannukset. Yleisiä alueita ovat esimerkiksi kaavoitetut katualueet, torit, puistot, leikkikentät, virkistysalueet ja uimarannat.</a:t>
            </a:r>
          </a:p>
          <a:p>
            <a:pPr algn="l"/>
            <a:endParaRPr lang="fi-FI" sz="1700" dirty="0">
              <a:solidFill>
                <a:srgbClr val="000000"/>
              </a:solidFill>
              <a:latin typeface="benton-sans"/>
            </a:endParaRPr>
          </a:p>
        </p:txBody>
      </p:sp>
      <p:sp>
        <p:nvSpPr>
          <p:cNvPr id="4" name="Dian numeron paikkamerkki 3">
            <a:extLst>
              <a:ext uri="{FF2B5EF4-FFF2-40B4-BE49-F238E27FC236}">
                <a16:creationId xmlns:a16="http://schemas.microsoft.com/office/drawing/2014/main" id="{A3AC2E71-7D8B-453F-AC51-6B012553F94E}"/>
              </a:ext>
            </a:extLst>
          </p:cNvPr>
          <p:cNvSpPr>
            <a:spLocks noGrp="1"/>
          </p:cNvSpPr>
          <p:nvPr>
            <p:ph type="sldNum" sz="quarter" idx="12"/>
          </p:nvPr>
        </p:nvSpPr>
        <p:spPr/>
        <p:txBody>
          <a:bodyPr/>
          <a:lstStyle/>
          <a:p>
            <a:fld id="{2E67C0D2-E0AE-5949-8C4B-013842102C7D}" type="slidenum">
              <a:rPr lang="en-FI" smtClean="0"/>
              <a:t>13</a:t>
            </a:fld>
            <a:endParaRPr lang="en-FI"/>
          </a:p>
        </p:txBody>
      </p:sp>
      <p:sp>
        <p:nvSpPr>
          <p:cNvPr id="5" name="Suorakulmio: Pyöristetyt kulmat 4">
            <a:extLst>
              <a:ext uri="{FF2B5EF4-FFF2-40B4-BE49-F238E27FC236}">
                <a16:creationId xmlns:a16="http://schemas.microsoft.com/office/drawing/2014/main" id="{E9BF7CEA-C29C-4BE8-8449-58A806C454FD}"/>
              </a:ext>
            </a:extLst>
          </p:cNvPr>
          <p:cNvSpPr/>
          <p:nvPr/>
        </p:nvSpPr>
        <p:spPr>
          <a:xfrm>
            <a:off x="897822" y="3932902"/>
            <a:ext cx="7194125" cy="442452"/>
          </a:xfrm>
          <a:prstGeom prst="roundRect">
            <a:avLst/>
          </a:prstGeom>
          <a:solidFill>
            <a:srgbClr val="BFE6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800" dirty="0">
                <a:solidFill>
                  <a:schemeClr val="bg1"/>
                </a:solidFill>
                <a:latin typeface="Arial" panose="020B0604020202020204" pitchFamily="34" charset="0"/>
                <a:cs typeface="Arial" panose="020B0604020202020204" pitchFamily="34" charset="0"/>
              </a:rPr>
              <a:t>SUP-pakkauksista maksetaan sekä kierrätysmaksu että SUP-maksu</a:t>
            </a:r>
          </a:p>
        </p:txBody>
      </p:sp>
    </p:spTree>
    <p:extLst>
      <p:ext uri="{BB962C8B-B14F-4D97-AF65-F5344CB8AC3E}">
        <p14:creationId xmlns:p14="http://schemas.microsoft.com/office/powerpoint/2010/main" val="308498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E3E23A-A935-4A67-A387-5B22DF7DD792}"/>
              </a:ext>
            </a:extLst>
          </p:cNvPr>
          <p:cNvSpPr>
            <a:spLocks noGrp="1"/>
          </p:cNvSpPr>
          <p:nvPr>
            <p:ph type="title"/>
          </p:nvPr>
        </p:nvSpPr>
        <p:spPr>
          <a:xfrm>
            <a:off x="618151" y="578664"/>
            <a:ext cx="10481650" cy="1117228"/>
          </a:xfrm>
        </p:spPr>
        <p:txBody>
          <a:bodyPr>
            <a:normAutofit/>
          </a:bodyPr>
          <a:lstStyle/>
          <a:p>
            <a:r>
              <a:rPr lang="fi-FI" dirty="0"/>
              <a:t>Miten pakkausten </a:t>
            </a:r>
            <a:r>
              <a:rPr lang="fi-FI" sz="3600" dirty="0"/>
              <a:t>SUP-maksu määräytyy</a:t>
            </a:r>
            <a:endParaRPr lang="fi-FI" dirty="0"/>
          </a:p>
        </p:txBody>
      </p:sp>
      <p:sp>
        <p:nvSpPr>
          <p:cNvPr id="3" name="Sisällön paikkamerkki 2">
            <a:extLst>
              <a:ext uri="{FF2B5EF4-FFF2-40B4-BE49-F238E27FC236}">
                <a16:creationId xmlns:a16="http://schemas.microsoft.com/office/drawing/2014/main" id="{E832B54D-B20E-4CBA-8663-6BD471204731}"/>
              </a:ext>
            </a:extLst>
          </p:cNvPr>
          <p:cNvSpPr>
            <a:spLocks noGrp="1"/>
          </p:cNvSpPr>
          <p:nvPr>
            <p:ph idx="1"/>
          </p:nvPr>
        </p:nvSpPr>
        <p:spPr>
          <a:xfrm>
            <a:off x="741001" y="1858297"/>
            <a:ext cx="9883087" cy="4810331"/>
          </a:xfrm>
        </p:spPr>
        <p:txBody>
          <a:bodyPr>
            <a:normAutofit/>
          </a:bodyPr>
          <a:lstStyle/>
          <a:p>
            <a:r>
              <a:rPr lang="fi-FI" sz="1800" dirty="0">
                <a:solidFill>
                  <a:schemeClr val="bg1"/>
                </a:solidFill>
              </a:rPr>
              <a:t>SUP-maksun pääosan muodostaa kunnille maksettava korvaus, jolla katetaan kunnille aiheutuneet julkisten alueiden jätehuolto- ja siivoustoimien kustannukset koskien SUP-pakkauksia.</a:t>
            </a:r>
          </a:p>
          <a:p>
            <a:pPr lvl="1"/>
            <a:r>
              <a:rPr lang="fi-FI" sz="1400" dirty="0">
                <a:solidFill>
                  <a:schemeClr val="bg1"/>
                </a:solidFill>
              </a:rPr>
              <a:t>Vuosina 2023-2025 kuntien jätehuolto- ja siivoustoimien kokonaiskustannuksena käytetään valtioneuvoston asetuksen mukaisesti euromäärää 4,79 €/asukas/a. Vuodesta 2026 alkaen  laskentaperusteena on kuntien todelliset kustannukset. </a:t>
            </a:r>
          </a:p>
          <a:p>
            <a:pPr lvl="1"/>
            <a:r>
              <a:rPr lang="fi-FI" sz="1400" dirty="0">
                <a:solidFill>
                  <a:schemeClr val="bg1"/>
                </a:solidFill>
              </a:rPr>
              <a:t>Kustannukset kohdistetaan eri SUP-tuoteryhmille asetuksella annettujen jako-osuuksien mukaisesti</a:t>
            </a:r>
            <a:r>
              <a:rPr lang="fi-FI" sz="1600" dirty="0">
                <a:solidFill>
                  <a:schemeClr val="bg1"/>
                </a:solidFill>
              </a:rPr>
              <a:t>. </a:t>
            </a:r>
          </a:p>
          <a:p>
            <a:r>
              <a:rPr lang="fi-FI" sz="1800" dirty="0">
                <a:solidFill>
                  <a:schemeClr val="bg1"/>
                </a:solidFill>
              </a:rPr>
              <a:t>SUP-maksulla katetaan myös muita SUP-vaatimuksista aiheutuvia kustannuksia (esim. kuluttajavalistus)</a:t>
            </a:r>
          </a:p>
          <a:p>
            <a:r>
              <a:rPr lang="fi-FI" sz="1800" dirty="0">
                <a:solidFill>
                  <a:schemeClr val="bg1"/>
                </a:solidFill>
              </a:rPr>
              <a:t>Tuottajayhteisöt päättävät SUP-maksujen suuruuden vuosittain.</a:t>
            </a:r>
          </a:p>
          <a:p>
            <a:r>
              <a:rPr lang="fi-FI" sz="1800" dirty="0">
                <a:solidFill>
                  <a:schemeClr val="bg1"/>
                </a:solidFill>
              </a:rPr>
              <a:t>Maksujen kohdentaminen yksittäiselle tuottajalle perustuu tuottajan Ringille raportoimiin SUP-tuoteryhmien markkinoille saatettuihin määriin.</a:t>
            </a:r>
          </a:p>
        </p:txBody>
      </p:sp>
      <p:sp>
        <p:nvSpPr>
          <p:cNvPr id="4" name="Dian numeron paikkamerkki 3">
            <a:extLst>
              <a:ext uri="{FF2B5EF4-FFF2-40B4-BE49-F238E27FC236}">
                <a16:creationId xmlns:a16="http://schemas.microsoft.com/office/drawing/2014/main" id="{04A7BCAB-E5B3-481A-8746-09B62F6F6A0B}"/>
              </a:ext>
            </a:extLst>
          </p:cNvPr>
          <p:cNvSpPr>
            <a:spLocks noGrp="1"/>
          </p:cNvSpPr>
          <p:nvPr>
            <p:ph type="sldNum" sz="quarter" idx="12"/>
          </p:nvPr>
        </p:nvSpPr>
        <p:spPr/>
        <p:txBody>
          <a:bodyPr/>
          <a:lstStyle/>
          <a:p>
            <a:fld id="{2E67C0D2-E0AE-5949-8C4B-013842102C7D}" type="slidenum">
              <a:rPr lang="en-FI" smtClean="0"/>
              <a:t>14</a:t>
            </a:fld>
            <a:endParaRPr lang="en-FI"/>
          </a:p>
        </p:txBody>
      </p:sp>
    </p:spTree>
    <p:extLst>
      <p:ext uri="{BB962C8B-B14F-4D97-AF65-F5344CB8AC3E}">
        <p14:creationId xmlns:p14="http://schemas.microsoft.com/office/powerpoint/2010/main" val="245512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B1316E-5BAE-4251-AF87-3CC091FF3864}"/>
              </a:ext>
            </a:extLst>
          </p:cNvPr>
          <p:cNvSpPr>
            <a:spLocks noGrp="1"/>
          </p:cNvSpPr>
          <p:nvPr>
            <p:ph type="title"/>
          </p:nvPr>
        </p:nvSpPr>
        <p:spPr>
          <a:xfrm>
            <a:off x="559632" y="58742"/>
            <a:ext cx="11387205" cy="975166"/>
          </a:xfrm>
        </p:spPr>
        <p:txBody>
          <a:bodyPr>
            <a:normAutofit/>
          </a:bodyPr>
          <a:lstStyle/>
          <a:p>
            <a:r>
              <a:rPr lang="fi-FI" dirty="0"/>
              <a:t>Kunnille maksettavat SUP-korvaukset</a:t>
            </a:r>
            <a:endParaRPr lang="fi-FI" sz="3200" b="0" dirty="0"/>
          </a:p>
        </p:txBody>
      </p:sp>
      <p:sp>
        <p:nvSpPr>
          <p:cNvPr id="3" name="Sisällön paikkamerkki 2">
            <a:extLst>
              <a:ext uri="{FF2B5EF4-FFF2-40B4-BE49-F238E27FC236}">
                <a16:creationId xmlns:a16="http://schemas.microsoft.com/office/drawing/2014/main" id="{E7D7C1D5-15E6-4AA7-BDF7-338B7C7793D1}"/>
              </a:ext>
            </a:extLst>
          </p:cNvPr>
          <p:cNvSpPr>
            <a:spLocks noGrp="1"/>
          </p:cNvSpPr>
          <p:nvPr>
            <p:ph idx="1"/>
          </p:nvPr>
        </p:nvSpPr>
        <p:spPr>
          <a:xfrm>
            <a:off x="559632" y="1063690"/>
            <a:ext cx="11268574" cy="5105598"/>
          </a:xfrm>
        </p:spPr>
        <p:txBody>
          <a:bodyPr>
            <a:normAutofit/>
          </a:bodyPr>
          <a:lstStyle/>
          <a:p>
            <a:r>
              <a:rPr lang="fi-FI" sz="1400" dirty="0">
                <a:solidFill>
                  <a:schemeClr val="bg1"/>
                </a:solidFill>
              </a:rPr>
              <a:t>Korvauksista säädetään jätelailla ja sen nojalla annetulla v</a:t>
            </a:r>
            <a:r>
              <a:rPr lang="fi-FI" sz="1400" b="0" dirty="0">
                <a:solidFill>
                  <a:schemeClr val="bg1"/>
                </a:solidFill>
              </a:rPr>
              <a:t>altioneuvoston asetuksella 1320/2022.</a:t>
            </a:r>
            <a:endParaRPr lang="fi-FI" sz="1400" dirty="0">
              <a:solidFill>
                <a:schemeClr val="bg1"/>
              </a:solidFill>
            </a:endParaRPr>
          </a:p>
          <a:p>
            <a:r>
              <a:rPr lang="fi-FI" sz="1400" dirty="0"/>
              <a:t>SUP-tuoteryhmäkohtainen korvaus lasketaan erikseen</a:t>
            </a:r>
          </a:p>
          <a:p>
            <a:pPr lvl="1"/>
            <a:r>
              <a:rPr lang="fi-FI" sz="1400" dirty="0"/>
              <a:t>Keräyskustannuksille (keräys, kuljetus, käsittely) ja</a:t>
            </a:r>
          </a:p>
          <a:p>
            <a:pPr lvl="1"/>
            <a:r>
              <a:rPr lang="fi-FI" sz="1400" dirty="0"/>
              <a:t>Siivouskustannuksille (siivoaminen, kuljetus, käsittely)</a:t>
            </a:r>
          </a:p>
          <a:p>
            <a:r>
              <a:rPr lang="fi-FI" sz="1400" dirty="0"/>
              <a:t>Vuosina 2023-2025 kunnan kokonaiskustannus on 4,79 €/asukasta kohden/a (kuntien + tuottajien osuus yhteensä)</a:t>
            </a:r>
          </a:p>
          <a:p>
            <a:pPr lvl="1"/>
            <a:r>
              <a:rPr lang="fi-FI" sz="1400" dirty="0"/>
              <a:t>Keräyskustannus </a:t>
            </a:r>
            <a:r>
              <a:rPr lang="fi-FI" sz="1400" i="1" dirty="0"/>
              <a:t>3,09</a:t>
            </a:r>
            <a:r>
              <a:rPr lang="fi-FI" sz="1400" dirty="0"/>
              <a:t> € ja siivoamiskustannus </a:t>
            </a:r>
            <a:r>
              <a:rPr lang="fi-FI" sz="1400" i="1" dirty="0"/>
              <a:t>1,70</a:t>
            </a:r>
            <a:r>
              <a:rPr lang="fi-FI" sz="1400" dirty="0"/>
              <a:t> € =&gt; 17,3 M€ + 9,5 M€ = 26,8 M€/a</a:t>
            </a:r>
          </a:p>
          <a:p>
            <a:r>
              <a:rPr lang="fi-FI" sz="1400" dirty="0"/>
              <a:t>Asetuksen 1320/2022 mukaiset kustannusten jako-osuudet SUP-tuoteryhmittäin ovat:</a:t>
            </a:r>
            <a:endParaRPr lang="fi-FI" sz="1700" dirty="0"/>
          </a:p>
          <a:p>
            <a:pPr lvl="1"/>
            <a:endParaRPr lang="fi-FI" sz="1700" dirty="0"/>
          </a:p>
          <a:p>
            <a:pPr lvl="1"/>
            <a:endParaRPr lang="fi-FI" dirty="0"/>
          </a:p>
        </p:txBody>
      </p:sp>
      <p:graphicFrame>
        <p:nvGraphicFramePr>
          <p:cNvPr id="4" name="Taulukko 4">
            <a:extLst>
              <a:ext uri="{FF2B5EF4-FFF2-40B4-BE49-F238E27FC236}">
                <a16:creationId xmlns:a16="http://schemas.microsoft.com/office/drawing/2014/main" id="{672472D0-9FC4-4836-938A-02C715ECD1F3}"/>
              </a:ext>
            </a:extLst>
          </p:cNvPr>
          <p:cNvGraphicFramePr>
            <a:graphicFrameLocks/>
          </p:cNvGraphicFramePr>
          <p:nvPr>
            <p:extLst>
              <p:ext uri="{D42A27DB-BD31-4B8C-83A1-F6EECF244321}">
                <p14:modId xmlns:p14="http://schemas.microsoft.com/office/powerpoint/2010/main" val="2477470063"/>
              </p:ext>
            </p:extLst>
          </p:nvPr>
        </p:nvGraphicFramePr>
        <p:xfrm>
          <a:off x="658693" y="3169692"/>
          <a:ext cx="6105297" cy="3383280"/>
        </p:xfrm>
        <a:graphic>
          <a:graphicData uri="http://schemas.openxmlformats.org/drawingml/2006/table">
            <a:tbl>
              <a:tblPr firstRow="1" bandRow="1">
                <a:tableStyleId>{5C22544A-7EE6-4342-B048-85BDC9FD1C3A}</a:tableStyleId>
              </a:tblPr>
              <a:tblGrid>
                <a:gridCol w="3093831">
                  <a:extLst>
                    <a:ext uri="{9D8B030D-6E8A-4147-A177-3AD203B41FA5}">
                      <a16:colId xmlns:a16="http://schemas.microsoft.com/office/drawing/2014/main" val="3565553298"/>
                    </a:ext>
                  </a:extLst>
                </a:gridCol>
                <a:gridCol w="1490589">
                  <a:extLst>
                    <a:ext uri="{9D8B030D-6E8A-4147-A177-3AD203B41FA5}">
                      <a16:colId xmlns:a16="http://schemas.microsoft.com/office/drawing/2014/main" val="2965836371"/>
                    </a:ext>
                  </a:extLst>
                </a:gridCol>
                <a:gridCol w="1520877">
                  <a:extLst>
                    <a:ext uri="{9D8B030D-6E8A-4147-A177-3AD203B41FA5}">
                      <a16:colId xmlns:a16="http://schemas.microsoft.com/office/drawing/2014/main" val="526370754"/>
                    </a:ext>
                  </a:extLst>
                </a:gridCol>
              </a:tblGrid>
              <a:tr h="417476">
                <a:tc>
                  <a:txBody>
                    <a:bodyPr/>
                    <a:lstStyle/>
                    <a:p>
                      <a:r>
                        <a:rPr lang="fi-FI" sz="1200" dirty="0"/>
                        <a:t>SUP-tuoteryhmä</a:t>
                      </a:r>
                    </a:p>
                  </a:txBody>
                  <a:tcPr>
                    <a:solidFill>
                      <a:schemeClr val="accent1">
                        <a:lumMod val="20000"/>
                        <a:lumOff val="80000"/>
                      </a:schemeClr>
                    </a:solidFill>
                  </a:tcPr>
                </a:tc>
                <a:tc>
                  <a:txBody>
                    <a:bodyPr/>
                    <a:lstStyle/>
                    <a:p>
                      <a:r>
                        <a:rPr lang="fi-FI" sz="1200" dirty="0"/>
                        <a:t>Osuus keräys-kustannuksista (%)</a:t>
                      </a:r>
                    </a:p>
                  </a:txBody>
                  <a:tcPr>
                    <a:solidFill>
                      <a:schemeClr val="accent1">
                        <a:lumMod val="20000"/>
                        <a:lumOff val="80000"/>
                      </a:schemeClr>
                    </a:solidFill>
                  </a:tcPr>
                </a:tc>
                <a:tc>
                  <a:txBody>
                    <a:bodyPr/>
                    <a:lstStyle/>
                    <a:p>
                      <a:r>
                        <a:rPr lang="fi-FI" sz="1200" dirty="0"/>
                        <a:t>Osuus siivous-kustannuksista (%)</a:t>
                      </a:r>
                    </a:p>
                  </a:txBody>
                  <a:tcPr>
                    <a:solidFill>
                      <a:schemeClr val="accent1">
                        <a:lumMod val="20000"/>
                        <a:lumOff val="80000"/>
                      </a:schemeClr>
                    </a:solidFill>
                  </a:tcPr>
                </a:tc>
                <a:extLst>
                  <a:ext uri="{0D108BD9-81ED-4DB2-BD59-A6C34878D82A}">
                    <a16:rowId xmlns:a16="http://schemas.microsoft.com/office/drawing/2014/main" val="3746990441"/>
                  </a:ext>
                </a:extLst>
              </a:tr>
              <a:tr h="250485">
                <a:tc>
                  <a:txBody>
                    <a:bodyPr/>
                    <a:lstStyle/>
                    <a:p>
                      <a:r>
                        <a:rPr lang="fi-FI" sz="1200" dirty="0"/>
                        <a:t>Elintarvikepakkaukset</a:t>
                      </a:r>
                    </a:p>
                  </a:txBody>
                  <a:tcPr>
                    <a:solidFill>
                      <a:schemeClr val="accent5"/>
                    </a:solidFill>
                  </a:tcPr>
                </a:tc>
                <a:tc>
                  <a:txBody>
                    <a:bodyPr/>
                    <a:lstStyle/>
                    <a:p>
                      <a:pPr algn="r"/>
                      <a:r>
                        <a:rPr lang="fi-FI" sz="1200" dirty="0"/>
                        <a:t>10,0</a:t>
                      </a:r>
                    </a:p>
                  </a:txBody>
                  <a:tcPr>
                    <a:solidFill>
                      <a:schemeClr val="accent5"/>
                    </a:solidFill>
                  </a:tcPr>
                </a:tc>
                <a:tc>
                  <a:txBody>
                    <a:bodyPr/>
                    <a:lstStyle/>
                    <a:p>
                      <a:pPr algn="r"/>
                      <a:r>
                        <a:rPr lang="fi-FI" sz="1200" dirty="0"/>
                        <a:t>2,5</a:t>
                      </a:r>
                    </a:p>
                  </a:txBody>
                  <a:tcPr>
                    <a:solidFill>
                      <a:schemeClr val="accent5"/>
                    </a:solidFill>
                  </a:tcPr>
                </a:tc>
                <a:extLst>
                  <a:ext uri="{0D108BD9-81ED-4DB2-BD59-A6C34878D82A}">
                    <a16:rowId xmlns:a16="http://schemas.microsoft.com/office/drawing/2014/main" val="4158317523"/>
                  </a:ext>
                </a:extLst>
              </a:tr>
              <a:tr h="417476">
                <a:tc>
                  <a:txBody>
                    <a:bodyPr/>
                    <a:lstStyle/>
                    <a:p>
                      <a:r>
                        <a:rPr lang="fi-FI" sz="1200" dirty="0"/>
                        <a:t>Joustavasta materiaalista valmistetut pakkaukset- ja kääreet</a:t>
                      </a:r>
                    </a:p>
                  </a:txBody>
                  <a:tcPr>
                    <a:solidFill>
                      <a:schemeClr val="accent5"/>
                    </a:solidFill>
                  </a:tcPr>
                </a:tc>
                <a:tc>
                  <a:txBody>
                    <a:bodyPr/>
                    <a:lstStyle/>
                    <a:p>
                      <a:pPr algn="r"/>
                      <a:r>
                        <a:rPr lang="fi-FI" sz="1200" dirty="0"/>
                        <a:t>11,5</a:t>
                      </a:r>
                    </a:p>
                  </a:txBody>
                  <a:tcPr>
                    <a:solidFill>
                      <a:schemeClr val="accent5"/>
                    </a:solidFill>
                  </a:tcPr>
                </a:tc>
                <a:tc>
                  <a:txBody>
                    <a:bodyPr/>
                    <a:lstStyle/>
                    <a:p>
                      <a:pPr algn="r"/>
                      <a:r>
                        <a:rPr lang="fi-FI" sz="1200" dirty="0"/>
                        <a:t>13,0</a:t>
                      </a:r>
                    </a:p>
                  </a:txBody>
                  <a:tcPr>
                    <a:solidFill>
                      <a:schemeClr val="accent5"/>
                    </a:solidFill>
                  </a:tcPr>
                </a:tc>
                <a:extLst>
                  <a:ext uri="{0D108BD9-81ED-4DB2-BD59-A6C34878D82A}">
                    <a16:rowId xmlns:a16="http://schemas.microsoft.com/office/drawing/2014/main" val="3753044321"/>
                  </a:ext>
                </a:extLst>
              </a:tr>
              <a:tr h="250485">
                <a:tc>
                  <a:txBody>
                    <a:bodyPr/>
                    <a:lstStyle/>
                    <a:p>
                      <a:r>
                        <a:rPr lang="fi-FI" sz="1200" dirty="0"/>
                        <a:t>Juomapakkaukset</a:t>
                      </a:r>
                    </a:p>
                  </a:txBody>
                  <a:tcPr>
                    <a:solidFill>
                      <a:schemeClr val="accent5"/>
                    </a:solidFill>
                  </a:tcPr>
                </a:tc>
                <a:tc>
                  <a:txBody>
                    <a:bodyPr/>
                    <a:lstStyle/>
                    <a:p>
                      <a:pPr algn="r"/>
                      <a:r>
                        <a:rPr lang="fi-FI" sz="1200" dirty="0"/>
                        <a:t>9,0</a:t>
                      </a:r>
                    </a:p>
                  </a:txBody>
                  <a:tcPr>
                    <a:solidFill>
                      <a:schemeClr val="accent5"/>
                    </a:solidFill>
                  </a:tcPr>
                </a:tc>
                <a:tc>
                  <a:txBody>
                    <a:bodyPr/>
                    <a:lstStyle/>
                    <a:p>
                      <a:pPr algn="r"/>
                      <a:r>
                        <a:rPr lang="fi-FI" sz="1200" dirty="0"/>
                        <a:t>3,0</a:t>
                      </a:r>
                    </a:p>
                  </a:txBody>
                  <a:tcPr>
                    <a:solidFill>
                      <a:schemeClr val="accent5"/>
                    </a:solidFill>
                  </a:tcPr>
                </a:tc>
                <a:extLst>
                  <a:ext uri="{0D108BD9-81ED-4DB2-BD59-A6C34878D82A}">
                    <a16:rowId xmlns:a16="http://schemas.microsoft.com/office/drawing/2014/main" val="4218016424"/>
                  </a:ext>
                </a:extLst>
              </a:tr>
              <a:tr h="250485">
                <a:tc>
                  <a:txBody>
                    <a:bodyPr/>
                    <a:lstStyle/>
                    <a:p>
                      <a:r>
                        <a:rPr lang="fi-FI" sz="1200" dirty="0"/>
                        <a:t>Kevyet muoviset kantokassit</a:t>
                      </a:r>
                    </a:p>
                  </a:txBody>
                  <a:tcPr>
                    <a:solidFill>
                      <a:schemeClr val="accent5"/>
                    </a:solidFill>
                  </a:tcPr>
                </a:tc>
                <a:tc>
                  <a:txBody>
                    <a:bodyPr/>
                    <a:lstStyle/>
                    <a:p>
                      <a:pPr algn="r"/>
                      <a:r>
                        <a:rPr lang="fi-FI" sz="1200" dirty="0"/>
                        <a:t>4,0</a:t>
                      </a:r>
                    </a:p>
                  </a:txBody>
                  <a:tcPr>
                    <a:solidFill>
                      <a:schemeClr val="accent5"/>
                    </a:solidFill>
                  </a:tcPr>
                </a:tc>
                <a:tc>
                  <a:txBody>
                    <a:bodyPr/>
                    <a:lstStyle/>
                    <a:p>
                      <a:pPr algn="r"/>
                      <a:r>
                        <a:rPr lang="fi-FI" sz="1200" dirty="0"/>
                        <a:t>1,0</a:t>
                      </a:r>
                    </a:p>
                  </a:txBody>
                  <a:tcPr>
                    <a:solidFill>
                      <a:schemeClr val="accent5"/>
                    </a:solidFill>
                  </a:tcPr>
                </a:tc>
                <a:extLst>
                  <a:ext uri="{0D108BD9-81ED-4DB2-BD59-A6C34878D82A}">
                    <a16:rowId xmlns:a16="http://schemas.microsoft.com/office/drawing/2014/main" val="4037690839"/>
                  </a:ext>
                </a:extLst>
              </a:tr>
              <a:tr h="250485">
                <a:tc>
                  <a:txBody>
                    <a:bodyPr/>
                    <a:lstStyle/>
                    <a:p>
                      <a:r>
                        <a:rPr lang="fi-FI" sz="1200" dirty="0"/>
                        <a:t>Juomamukit ja niiden korkit ja kannet</a:t>
                      </a:r>
                    </a:p>
                  </a:txBody>
                  <a:tcPr>
                    <a:solidFill>
                      <a:schemeClr val="accent5"/>
                    </a:solidFill>
                  </a:tcPr>
                </a:tc>
                <a:tc>
                  <a:txBody>
                    <a:bodyPr/>
                    <a:lstStyle/>
                    <a:p>
                      <a:pPr algn="r"/>
                      <a:r>
                        <a:rPr lang="fi-FI" sz="1200" dirty="0"/>
                        <a:t>12,5</a:t>
                      </a:r>
                    </a:p>
                  </a:txBody>
                  <a:tcPr>
                    <a:solidFill>
                      <a:schemeClr val="accent5"/>
                    </a:solidFill>
                  </a:tcPr>
                </a:tc>
                <a:tc>
                  <a:txBody>
                    <a:bodyPr/>
                    <a:lstStyle/>
                    <a:p>
                      <a:pPr algn="r"/>
                      <a:r>
                        <a:rPr lang="fi-FI" sz="1200" dirty="0"/>
                        <a:t>5,0</a:t>
                      </a:r>
                    </a:p>
                  </a:txBody>
                  <a:tcPr>
                    <a:solidFill>
                      <a:schemeClr val="accent5"/>
                    </a:solidFill>
                  </a:tcPr>
                </a:tc>
                <a:extLst>
                  <a:ext uri="{0D108BD9-81ED-4DB2-BD59-A6C34878D82A}">
                    <a16:rowId xmlns:a16="http://schemas.microsoft.com/office/drawing/2014/main" val="4036326168"/>
                  </a:ext>
                </a:extLst>
              </a:tr>
              <a:tr h="250485">
                <a:tc>
                  <a:txBody>
                    <a:bodyPr/>
                    <a:lstStyle/>
                    <a:p>
                      <a:r>
                        <a:rPr lang="fi-FI" sz="1200" b="1" dirty="0"/>
                        <a:t>Pakkaustuottajien osuus yhteensä</a:t>
                      </a:r>
                    </a:p>
                  </a:txBody>
                  <a:tcPr>
                    <a:solidFill>
                      <a:schemeClr val="bg2"/>
                    </a:solidFill>
                  </a:tcPr>
                </a:tc>
                <a:tc>
                  <a:txBody>
                    <a:bodyPr/>
                    <a:lstStyle/>
                    <a:p>
                      <a:pPr algn="r"/>
                      <a:r>
                        <a:rPr lang="fi-FI" sz="1200" b="1" dirty="0"/>
                        <a:t>47,0</a:t>
                      </a:r>
                    </a:p>
                  </a:txBody>
                  <a:tcPr>
                    <a:solidFill>
                      <a:schemeClr val="bg2"/>
                    </a:solidFill>
                  </a:tcPr>
                </a:tc>
                <a:tc>
                  <a:txBody>
                    <a:bodyPr/>
                    <a:lstStyle/>
                    <a:p>
                      <a:pPr algn="r"/>
                      <a:r>
                        <a:rPr lang="fi-FI" sz="1200" b="1" dirty="0"/>
                        <a:t>24,5</a:t>
                      </a:r>
                    </a:p>
                  </a:txBody>
                  <a:tcPr>
                    <a:solidFill>
                      <a:schemeClr val="bg2"/>
                    </a:solidFill>
                  </a:tcPr>
                </a:tc>
                <a:extLst>
                  <a:ext uri="{0D108BD9-81ED-4DB2-BD59-A6C34878D82A}">
                    <a16:rowId xmlns:a16="http://schemas.microsoft.com/office/drawing/2014/main" val="3282792339"/>
                  </a:ext>
                </a:extLst>
              </a:tr>
              <a:tr h="250485">
                <a:tc>
                  <a:txBody>
                    <a:bodyPr/>
                    <a:lstStyle/>
                    <a:p>
                      <a:r>
                        <a:rPr lang="fi-FI" sz="1200" dirty="0"/>
                        <a:t>Tupakkatuotteet ja suodattimet</a:t>
                      </a:r>
                    </a:p>
                  </a:txBody>
                  <a:tcPr>
                    <a:solidFill>
                      <a:schemeClr val="accent5"/>
                    </a:solidFill>
                  </a:tcPr>
                </a:tc>
                <a:tc>
                  <a:txBody>
                    <a:bodyPr/>
                    <a:lstStyle/>
                    <a:p>
                      <a:pPr algn="r"/>
                      <a:r>
                        <a:rPr lang="fi-FI" sz="1200" dirty="0"/>
                        <a:t>0,5</a:t>
                      </a:r>
                    </a:p>
                  </a:txBody>
                  <a:tcPr>
                    <a:solidFill>
                      <a:schemeClr val="accent5"/>
                    </a:solidFill>
                  </a:tcPr>
                </a:tc>
                <a:tc>
                  <a:txBody>
                    <a:bodyPr/>
                    <a:lstStyle/>
                    <a:p>
                      <a:pPr algn="r"/>
                      <a:r>
                        <a:rPr lang="fi-FI" sz="1200" dirty="0"/>
                        <a:t>11,0</a:t>
                      </a:r>
                    </a:p>
                  </a:txBody>
                  <a:tcPr>
                    <a:solidFill>
                      <a:schemeClr val="accent5"/>
                    </a:solidFill>
                  </a:tcPr>
                </a:tc>
                <a:extLst>
                  <a:ext uri="{0D108BD9-81ED-4DB2-BD59-A6C34878D82A}">
                    <a16:rowId xmlns:a16="http://schemas.microsoft.com/office/drawing/2014/main" val="1272881207"/>
                  </a:ext>
                </a:extLst>
              </a:tr>
              <a:tr h="250485">
                <a:tc>
                  <a:txBody>
                    <a:bodyPr/>
                    <a:lstStyle/>
                    <a:p>
                      <a:r>
                        <a:rPr lang="fi-FI" sz="1200" dirty="0"/>
                        <a:t>Kosteuspyyhkeet</a:t>
                      </a:r>
                    </a:p>
                  </a:txBody>
                  <a:tcPr>
                    <a:solidFill>
                      <a:schemeClr val="accent5"/>
                    </a:solidFill>
                  </a:tcPr>
                </a:tc>
                <a:tc>
                  <a:txBody>
                    <a:bodyPr/>
                    <a:lstStyle/>
                    <a:p>
                      <a:pPr algn="r"/>
                      <a:r>
                        <a:rPr lang="fi-FI" sz="1200" dirty="0"/>
                        <a:t>-</a:t>
                      </a:r>
                    </a:p>
                  </a:txBody>
                  <a:tcPr>
                    <a:solidFill>
                      <a:schemeClr val="accent5"/>
                    </a:solidFill>
                  </a:tcPr>
                </a:tc>
                <a:tc>
                  <a:txBody>
                    <a:bodyPr/>
                    <a:lstStyle/>
                    <a:p>
                      <a:pPr algn="r"/>
                      <a:r>
                        <a:rPr lang="fi-FI" sz="1200" dirty="0"/>
                        <a:t>1,0</a:t>
                      </a:r>
                    </a:p>
                  </a:txBody>
                  <a:tcPr>
                    <a:solidFill>
                      <a:schemeClr val="accent5"/>
                    </a:solidFill>
                  </a:tcPr>
                </a:tc>
                <a:extLst>
                  <a:ext uri="{0D108BD9-81ED-4DB2-BD59-A6C34878D82A}">
                    <a16:rowId xmlns:a16="http://schemas.microsoft.com/office/drawing/2014/main" val="3178080837"/>
                  </a:ext>
                </a:extLst>
              </a:tr>
              <a:tr h="250485">
                <a:tc>
                  <a:txBody>
                    <a:bodyPr/>
                    <a:lstStyle/>
                    <a:p>
                      <a:r>
                        <a:rPr lang="fi-FI" sz="1200" dirty="0"/>
                        <a:t>Ilmapallot</a:t>
                      </a:r>
                    </a:p>
                  </a:txBody>
                  <a:tcPr>
                    <a:solidFill>
                      <a:schemeClr val="accent5"/>
                    </a:solidFill>
                  </a:tcPr>
                </a:tc>
                <a:tc>
                  <a:txBody>
                    <a:bodyPr/>
                    <a:lstStyle/>
                    <a:p>
                      <a:pPr algn="r"/>
                      <a:r>
                        <a:rPr lang="fi-FI" sz="1200" dirty="0"/>
                        <a:t>-</a:t>
                      </a:r>
                    </a:p>
                  </a:txBody>
                  <a:tcPr>
                    <a:solidFill>
                      <a:schemeClr val="accent5"/>
                    </a:solidFill>
                  </a:tcPr>
                </a:tc>
                <a:tc>
                  <a:txBody>
                    <a:bodyPr/>
                    <a:lstStyle/>
                    <a:p>
                      <a:pPr algn="r"/>
                      <a:r>
                        <a:rPr lang="fi-FI" sz="1200" dirty="0"/>
                        <a:t>0,0</a:t>
                      </a:r>
                    </a:p>
                  </a:txBody>
                  <a:tcPr>
                    <a:solidFill>
                      <a:schemeClr val="accent5"/>
                    </a:solidFill>
                  </a:tcPr>
                </a:tc>
                <a:extLst>
                  <a:ext uri="{0D108BD9-81ED-4DB2-BD59-A6C34878D82A}">
                    <a16:rowId xmlns:a16="http://schemas.microsoft.com/office/drawing/2014/main" val="1245275659"/>
                  </a:ext>
                </a:extLst>
              </a:tr>
              <a:tr h="250485">
                <a:tc>
                  <a:txBody>
                    <a:bodyPr/>
                    <a:lstStyle/>
                    <a:p>
                      <a:r>
                        <a:rPr lang="fi-FI" sz="1200" b="1" dirty="0"/>
                        <a:t>Tuottajien osuus yhteensä</a:t>
                      </a:r>
                    </a:p>
                  </a:txBody>
                  <a:tcPr>
                    <a:solidFill>
                      <a:schemeClr val="bg2">
                        <a:lumMod val="75000"/>
                      </a:schemeClr>
                    </a:solidFill>
                  </a:tcPr>
                </a:tc>
                <a:tc>
                  <a:txBody>
                    <a:bodyPr/>
                    <a:lstStyle/>
                    <a:p>
                      <a:pPr algn="r"/>
                      <a:r>
                        <a:rPr lang="fi-FI" sz="1200" b="1" dirty="0"/>
                        <a:t>47,5</a:t>
                      </a:r>
                    </a:p>
                  </a:txBody>
                  <a:tcPr>
                    <a:solidFill>
                      <a:schemeClr val="bg2">
                        <a:lumMod val="75000"/>
                      </a:schemeClr>
                    </a:solidFill>
                  </a:tcPr>
                </a:tc>
                <a:tc>
                  <a:txBody>
                    <a:bodyPr/>
                    <a:lstStyle/>
                    <a:p>
                      <a:pPr algn="r"/>
                      <a:r>
                        <a:rPr lang="fi-FI" sz="1200" b="1" dirty="0"/>
                        <a:t>36,5</a:t>
                      </a:r>
                    </a:p>
                  </a:txBody>
                  <a:tcPr>
                    <a:solidFill>
                      <a:schemeClr val="bg2">
                        <a:lumMod val="75000"/>
                      </a:schemeClr>
                    </a:solidFill>
                  </a:tcPr>
                </a:tc>
                <a:extLst>
                  <a:ext uri="{0D108BD9-81ED-4DB2-BD59-A6C34878D82A}">
                    <a16:rowId xmlns:a16="http://schemas.microsoft.com/office/drawing/2014/main" val="3129473147"/>
                  </a:ext>
                </a:extLst>
              </a:tr>
            </a:tbl>
          </a:graphicData>
        </a:graphic>
      </p:graphicFrame>
      <p:sp>
        <p:nvSpPr>
          <p:cNvPr id="5" name="Puhekupla: Suorakulmio, kulmat pyöristettu 4">
            <a:extLst>
              <a:ext uri="{FF2B5EF4-FFF2-40B4-BE49-F238E27FC236}">
                <a16:creationId xmlns:a16="http://schemas.microsoft.com/office/drawing/2014/main" id="{D50AFE9A-A9FF-4AB9-B386-2E968A4EDA5F}"/>
              </a:ext>
            </a:extLst>
          </p:cNvPr>
          <p:cNvSpPr/>
          <p:nvPr/>
        </p:nvSpPr>
        <p:spPr>
          <a:xfrm>
            <a:off x="7286258" y="4393844"/>
            <a:ext cx="4247049" cy="1180785"/>
          </a:xfrm>
          <a:prstGeom prst="wedgeRoundRectCallout">
            <a:avLst>
              <a:gd name="adj1" fmla="val -7805"/>
              <a:gd name="adj2" fmla="val 50135"/>
              <a:gd name="adj3" fmla="val 16667"/>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Pakkaustuottajien SUP-maksuilla katettavaksi tulee vuosina 2023-2025 noin </a:t>
            </a:r>
            <a:r>
              <a:rPr lang="fi-FI" b="1" dirty="0"/>
              <a:t>10,4 M€/a</a:t>
            </a:r>
            <a:r>
              <a:rPr lang="fi-FI" dirty="0"/>
              <a:t> kuntien jätehuolto- ja siivouskustannuksia.</a:t>
            </a:r>
          </a:p>
        </p:txBody>
      </p:sp>
      <p:sp>
        <p:nvSpPr>
          <p:cNvPr id="6" name="Dian numeron paikkamerkki 5">
            <a:extLst>
              <a:ext uri="{FF2B5EF4-FFF2-40B4-BE49-F238E27FC236}">
                <a16:creationId xmlns:a16="http://schemas.microsoft.com/office/drawing/2014/main" id="{043BA91E-AA1B-4711-9AE6-3C0BB6C7EBD0}"/>
              </a:ext>
            </a:extLst>
          </p:cNvPr>
          <p:cNvSpPr>
            <a:spLocks noGrp="1"/>
          </p:cNvSpPr>
          <p:nvPr>
            <p:ph type="sldNum" sz="quarter" idx="12"/>
          </p:nvPr>
        </p:nvSpPr>
        <p:spPr/>
        <p:txBody>
          <a:bodyPr/>
          <a:lstStyle/>
          <a:p>
            <a:fld id="{2E67C0D2-E0AE-5949-8C4B-013842102C7D}" type="slidenum">
              <a:rPr lang="en-FI" smtClean="0"/>
              <a:t>15</a:t>
            </a:fld>
            <a:endParaRPr lang="en-FI"/>
          </a:p>
        </p:txBody>
      </p:sp>
      <p:sp>
        <p:nvSpPr>
          <p:cNvPr id="7" name="Puhekupla: Suorakulmio, kulmat pyöristettu 6">
            <a:extLst>
              <a:ext uri="{FF2B5EF4-FFF2-40B4-BE49-F238E27FC236}">
                <a16:creationId xmlns:a16="http://schemas.microsoft.com/office/drawing/2014/main" id="{76F2280E-64E0-4ADD-B938-913FE601A378}"/>
              </a:ext>
            </a:extLst>
          </p:cNvPr>
          <p:cNvSpPr/>
          <p:nvPr/>
        </p:nvSpPr>
        <p:spPr>
          <a:xfrm>
            <a:off x="7481454" y="3167434"/>
            <a:ext cx="3943630" cy="710361"/>
          </a:xfrm>
          <a:prstGeom prst="wedgeRoundRectCallout">
            <a:avLst>
              <a:gd name="adj1" fmla="val -68286"/>
              <a:gd name="adj2" fmla="val -7713"/>
              <a:gd name="adj3" fmla="val 16667"/>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t>Osuudet perustuvat tuottajien, ympäristöministeriön ja </a:t>
            </a:r>
            <a:r>
              <a:rPr lang="fi-FI" sz="1200" dirty="0">
                <a:solidFill>
                  <a:schemeClr val="bg1"/>
                </a:solidFill>
              </a:rPr>
              <a:t>Kuntaliiton rahoittamiin roskaantumisen koostumustutkimuksiin.</a:t>
            </a:r>
          </a:p>
        </p:txBody>
      </p:sp>
    </p:spTree>
    <p:extLst>
      <p:ext uri="{BB962C8B-B14F-4D97-AF65-F5344CB8AC3E}">
        <p14:creationId xmlns:p14="http://schemas.microsoft.com/office/powerpoint/2010/main" val="299860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293355-5862-F1E4-1807-F0CA7320B80C}"/>
              </a:ext>
            </a:extLst>
          </p:cNvPr>
          <p:cNvSpPr>
            <a:spLocks noGrp="1"/>
          </p:cNvSpPr>
          <p:nvPr>
            <p:ph type="title"/>
          </p:nvPr>
        </p:nvSpPr>
        <p:spPr>
          <a:xfrm>
            <a:off x="685023" y="73244"/>
            <a:ext cx="10358801" cy="1117228"/>
          </a:xfrm>
        </p:spPr>
        <p:txBody>
          <a:bodyPr>
            <a:normAutofit/>
          </a:bodyPr>
          <a:lstStyle/>
          <a:p>
            <a:r>
              <a:rPr lang="fi-FI" dirty="0">
                <a:latin typeface="Arial"/>
                <a:cs typeface="Arial"/>
              </a:rPr>
              <a:t>SUP-pakkausten </a:t>
            </a:r>
            <a:r>
              <a:rPr lang="fi-FI">
                <a:latin typeface="Arial"/>
                <a:cs typeface="Arial"/>
              </a:rPr>
              <a:t>määrät 11/2024 (t/a) ja vuoden 2023 </a:t>
            </a:r>
            <a:r>
              <a:rPr lang="fi-FI" dirty="0">
                <a:latin typeface="Arial"/>
                <a:cs typeface="Arial"/>
              </a:rPr>
              <a:t>SUP-maksujen suuruus (€/t). </a:t>
            </a:r>
            <a:endParaRPr lang="fi-FI" dirty="0">
              <a:solidFill>
                <a:srgbClr val="FF0000"/>
              </a:solidFill>
              <a:latin typeface="Arial"/>
              <a:cs typeface="Arial"/>
            </a:endParaRPr>
          </a:p>
        </p:txBody>
      </p:sp>
      <p:graphicFrame>
        <p:nvGraphicFramePr>
          <p:cNvPr id="4" name="Sisällön paikkamerkki 6">
            <a:extLst>
              <a:ext uri="{FF2B5EF4-FFF2-40B4-BE49-F238E27FC236}">
                <a16:creationId xmlns:a16="http://schemas.microsoft.com/office/drawing/2014/main" id="{2A98BB35-ED0F-B1B3-1489-D0D8FDED812D}"/>
              </a:ext>
            </a:extLst>
          </p:cNvPr>
          <p:cNvGraphicFramePr>
            <a:graphicFrameLocks/>
          </p:cNvGraphicFramePr>
          <p:nvPr>
            <p:extLst>
              <p:ext uri="{D42A27DB-BD31-4B8C-83A1-F6EECF244321}">
                <p14:modId xmlns:p14="http://schemas.microsoft.com/office/powerpoint/2010/main" val="493197222"/>
              </p:ext>
            </p:extLst>
          </p:nvPr>
        </p:nvGraphicFramePr>
        <p:xfrm>
          <a:off x="685023" y="1323126"/>
          <a:ext cx="10709960" cy="4597383"/>
        </p:xfrm>
        <a:graphic>
          <a:graphicData uri="http://schemas.openxmlformats.org/drawingml/2006/table">
            <a:tbl>
              <a:tblPr firstRow="1" firstCol="1" bandRow="1">
                <a:tableStyleId>{5C22544A-7EE6-4342-B048-85BDC9FD1C3A}</a:tableStyleId>
              </a:tblPr>
              <a:tblGrid>
                <a:gridCol w="5945968">
                  <a:extLst>
                    <a:ext uri="{9D8B030D-6E8A-4147-A177-3AD203B41FA5}">
                      <a16:colId xmlns:a16="http://schemas.microsoft.com/office/drawing/2014/main" val="1197658708"/>
                    </a:ext>
                  </a:extLst>
                </a:gridCol>
                <a:gridCol w="1587997">
                  <a:extLst>
                    <a:ext uri="{9D8B030D-6E8A-4147-A177-3AD203B41FA5}">
                      <a16:colId xmlns:a16="http://schemas.microsoft.com/office/drawing/2014/main" val="3725211872"/>
                    </a:ext>
                  </a:extLst>
                </a:gridCol>
                <a:gridCol w="1671637">
                  <a:extLst>
                    <a:ext uri="{9D8B030D-6E8A-4147-A177-3AD203B41FA5}">
                      <a16:colId xmlns:a16="http://schemas.microsoft.com/office/drawing/2014/main" val="4009378083"/>
                    </a:ext>
                  </a:extLst>
                </a:gridCol>
                <a:gridCol w="1504358">
                  <a:extLst>
                    <a:ext uri="{9D8B030D-6E8A-4147-A177-3AD203B41FA5}">
                      <a16:colId xmlns:a16="http://schemas.microsoft.com/office/drawing/2014/main" val="4271214683"/>
                    </a:ext>
                  </a:extLst>
                </a:gridCol>
              </a:tblGrid>
              <a:tr h="1303019">
                <a:tc>
                  <a:txBody>
                    <a:bodyPr/>
                    <a:lstStyle/>
                    <a:p>
                      <a:pPr>
                        <a:lnSpc>
                          <a:spcPct val="107000"/>
                        </a:lnSpc>
                        <a:spcAft>
                          <a:spcPts val="800"/>
                        </a:spcAft>
                      </a:pPr>
                      <a:r>
                        <a:rPr lang="fi-FI" sz="2400" kern="100" dirty="0">
                          <a:effectLst/>
                          <a:latin typeface="Arial" panose="020B0604020202020204" pitchFamily="34" charset="0"/>
                          <a:cs typeface="Arial" panose="020B0604020202020204" pitchFamily="34" charset="0"/>
                        </a:rPr>
                        <a:t>Pakkauksen päämateriaali</a:t>
                      </a:r>
                      <a:endParaRPr lang="fi-FI" sz="2400"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spcAft>
                          <a:spcPts val="800"/>
                        </a:spcAft>
                      </a:pPr>
                      <a:r>
                        <a:rPr lang="fi-FI" sz="2400" b="1" kern="100" dirty="0">
                          <a:effectLst/>
                          <a:latin typeface="Arial" panose="020B0604020202020204" pitchFamily="34" charset="0"/>
                          <a:cs typeface="Arial" panose="020B0604020202020204" pitchFamily="34" charset="0"/>
                        </a:rPr>
                        <a:t>Määrä (t)</a:t>
                      </a:r>
                      <a:endParaRPr lang="fi-FI" sz="2400" b="1" kern="1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spcAft>
                          <a:spcPts val="800"/>
                        </a:spcAft>
                      </a:pPr>
                      <a:r>
                        <a:rPr lang="fi-FI" sz="2400" b="1" i="1" kern="100" dirty="0">
                          <a:solidFill>
                            <a:schemeClr val="bg1"/>
                          </a:solidFill>
                          <a:effectLst/>
                          <a:latin typeface="Arial"/>
                          <a:cs typeface="Arial"/>
                        </a:rPr>
                        <a:t>SUP-maksu SUMI </a:t>
                      </a:r>
                      <a:r>
                        <a:rPr lang="fi-FI" sz="2000" b="1" i="1" kern="100" dirty="0">
                          <a:solidFill>
                            <a:schemeClr val="bg1"/>
                          </a:solidFill>
                          <a:effectLst/>
                          <a:latin typeface="Arial"/>
                          <a:cs typeface="Arial"/>
                        </a:rPr>
                        <a:t>(€/t)</a:t>
                      </a:r>
                      <a:endParaRPr lang="fi-FI" sz="2000" b="1" i="1" kern="100" dirty="0">
                        <a:solidFill>
                          <a:schemeClr val="bg1"/>
                        </a:solidFill>
                        <a:effectLst/>
                        <a:latin typeface="Arial"/>
                        <a:ea typeface="Calibri" panose="020F0502020204030204" pitchFamily="34" charset="0"/>
                        <a:cs typeface="Arial"/>
                      </a:endParaRPr>
                    </a:p>
                  </a:txBody>
                  <a:tcPr/>
                </a:tc>
                <a:tc>
                  <a:txBody>
                    <a:bodyPr/>
                    <a:lstStyle/>
                    <a:p>
                      <a:pPr lvl="0" algn="ctr">
                        <a:lnSpc>
                          <a:spcPct val="100000"/>
                        </a:lnSpc>
                        <a:spcBef>
                          <a:spcPts val="0"/>
                        </a:spcBef>
                        <a:spcAft>
                          <a:spcPts val="0"/>
                        </a:spcAft>
                        <a:buNone/>
                      </a:pPr>
                      <a:r>
                        <a:rPr lang="fi-FI" sz="2400" b="1" i="1" u="none" strike="noStrike" kern="100" noProof="0" dirty="0">
                          <a:solidFill>
                            <a:schemeClr val="bg1"/>
                          </a:solidFill>
                          <a:effectLst/>
                          <a:latin typeface="Arial"/>
                        </a:rPr>
                        <a:t>SUP-maksu SPT</a:t>
                      </a:r>
                      <a:r>
                        <a:rPr lang="fi-FI" sz="2000" b="1" i="1" u="none" strike="noStrike" kern="100" noProof="0" dirty="0">
                          <a:solidFill>
                            <a:schemeClr val="bg1"/>
                          </a:solidFill>
                          <a:effectLst/>
                          <a:latin typeface="Arial"/>
                        </a:rPr>
                        <a:t>(€/t)</a:t>
                      </a:r>
                      <a:endParaRPr lang="fi-FI" sz="2000" b="1" i="0" u="none" strike="noStrike" kern="100" noProof="0" dirty="0">
                        <a:solidFill>
                          <a:srgbClr val="000000"/>
                        </a:solidFill>
                        <a:effectLst/>
                        <a:latin typeface="Arial"/>
                      </a:endParaRPr>
                    </a:p>
                  </a:txBody>
                  <a:tcPr/>
                </a:tc>
                <a:extLst>
                  <a:ext uri="{0D108BD9-81ED-4DB2-BD59-A6C34878D82A}">
                    <a16:rowId xmlns:a16="http://schemas.microsoft.com/office/drawing/2014/main" val="1491095800"/>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SUP-elintarvikepakkaukset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chemeClr val="bg1"/>
                          </a:solidFill>
                          <a:effectLst/>
                          <a:latin typeface="Arial"/>
                          <a:cs typeface="Arial"/>
                        </a:rPr>
                        <a:t>9 278</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a:cs typeface="Arial"/>
                        </a:rPr>
                        <a:t>216,06</a:t>
                      </a:r>
                      <a:endParaRPr lang="fi-FI" dirty="0"/>
                    </a:p>
                  </a:txBody>
                  <a:tcPr anchor="ctr">
                    <a:solidFill>
                      <a:schemeClr val="accent1">
                        <a:lumMod val="40000"/>
                        <a:lumOff val="60000"/>
                      </a:schemeClr>
                    </a:solidFill>
                  </a:tcPr>
                </a:tc>
                <a:tc>
                  <a:txBody>
                    <a:bodyPr/>
                    <a:lstStyle/>
                    <a:p>
                      <a:pPr lvl="0" algn="ctr">
                        <a:buNone/>
                      </a:pPr>
                      <a:r>
                        <a:rPr lang="fi-FI" sz="2000" b="0" i="1" u="none" strike="noStrike" dirty="0">
                          <a:solidFill>
                            <a:schemeClr val="bg1"/>
                          </a:solidFill>
                          <a:effectLst/>
                          <a:latin typeface="Arial"/>
                          <a:cs typeface="Arial"/>
                        </a:rPr>
                        <a:t>214,30</a:t>
                      </a:r>
                      <a:endParaRPr lang="fi-FI" dirty="0"/>
                    </a:p>
                  </a:txBody>
                  <a:tcPr anchor="ctr">
                    <a:solidFill>
                      <a:schemeClr val="accent1">
                        <a:lumMod val="40000"/>
                        <a:lumOff val="60000"/>
                      </a:schemeClr>
                    </a:solidFill>
                  </a:tcPr>
                </a:tc>
                <a:extLst>
                  <a:ext uri="{0D108BD9-81ED-4DB2-BD59-A6C34878D82A}">
                    <a16:rowId xmlns:a16="http://schemas.microsoft.com/office/drawing/2014/main" val="1899944951"/>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SUP-annospakkaukset ja –kääreet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solidFill>
                  </a:tcPr>
                </a:tc>
                <a:tc>
                  <a:txBody>
                    <a:bodyPr/>
                    <a:lstStyle/>
                    <a:p>
                      <a:pPr algn="ctr" fontAlgn="b"/>
                      <a:r>
                        <a:rPr lang="fi-FI" sz="2000" b="0" i="0" u="none" strike="noStrike" dirty="0">
                          <a:solidFill>
                            <a:schemeClr val="bg1"/>
                          </a:solidFill>
                          <a:effectLst/>
                          <a:latin typeface="Arial"/>
                          <a:cs typeface="Arial"/>
                        </a:rPr>
                        <a:t>3 700</a:t>
                      </a:r>
                    </a:p>
                  </a:txBody>
                  <a:tcPr anchor="ctr">
                    <a:solidFill>
                      <a:schemeClr val="tx2"/>
                    </a:solidFill>
                  </a:tcPr>
                </a:tc>
                <a:tc>
                  <a:txBody>
                    <a:bodyPr/>
                    <a:lstStyle/>
                    <a:p>
                      <a:pPr algn="ctr" fontAlgn="b"/>
                      <a:r>
                        <a:rPr lang="fi-FI" sz="2000" b="0" i="1" u="none" strike="noStrike" dirty="0">
                          <a:solidFill>
                            <a:schemeClr val="bg1"/>
                          </a:solidFill>
                          <a:effectLst/>
                          <a:latin typeface="Arial"/>
                          <a:cs typeface="Arial"/>
                        </a:rPr>
                        <a:t>809,79</a:t>
                      </a:r>
                    </a:p>
                  </a:txBody>
                  <a:tcPr anchor="ctr">
                    <a:solidFill>
                      <a:schemeClr val="tx2"/>
                    </a:solidFill>
                  </a:tcPr>
                </a:tc>
                <a:tc>
                  <a:txBody>
                    <a:bodyPr/>
                    <a:lstStyle/>
                    <a:p>
                      <a:pPr lvl="0" algn="ctr">
                        <a:buNone/>
                      </a:pPr>
                      <a:r>
                        <a:rPr lang="fi-FI" sz="2000" b="0" i="1" u="none" strike="noStrike" dirty="0">
                          <a:solidFill>
                            <a:schemeClr val="bg1"/>
                          </a:solidFill>
                          <a:effectLst/>
                          <a:latin typeface="Arial"/>
                          <a:cs typeface="Arial"/>
                        </a:rPr>
                        <a:t>808,00</a:t>
                      </a:r>
                      <a:endParaRPr lang="fi-FI" dirty="0"/>
                    </a:p>
                  </a:txBody>
                  <a:tcPr anchor="ctr">
                    <a:solidFill>
                      <a:schemeClr val="tx2"/>
                    </a:solidFill>
                  </a:tcPr>
                </a:tc>
                <a:extLst>
                  <a:ext uri="{0D108BD9-81ED-4DB2-BD59-A6C34878D82A}">
                    <a16:rowId xmlns:a16="http://schemas.microsoft.com/office/drawing/2014/main" val="3720627737"/>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SUP-juomapakkaukset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chemeClr val="bg1"/>
                          </a:solidFill>
                          <a:effectLst/>
                          <a:latin typeface="Arial"/>
                          <a:cs typeface="Arial"/>
                        </a:rPr>
                        <a:t>20 237</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a:cs typeface="Arial"/>
                        </a:rPr>
                        <a:t>86,18 </a:t>
                      </a:r>
                      <a:endParaRPr lang="fi-FI" sz="2000" b="0" i="1" u="none" strike="noStrike" dirty="0">
                        <a:solidFill>
                          <a:schemeClr val="bg1"/>
                        </a:solidFill>
                        <a:effectLst/>
                        <a:latin typeface="Arial" panose="020B0604020202020204" pitchFamily="34" charset="0"/>
                        <a:cs typeface="Arial" panose="020B0604020202020204" pitchFamily="34" charset="0"/>
                      </a:endParaRPr>
                    </a:p>
                  </a:txBody>
                  <a:tcPr anchor="ctr">
                    <a:solidFill>
                      <a:schemeClr val="accent1">
                        <a:lumMod val="40000"/>
                        <a:lumOff val="60000"/>
                      </a:schemeClr>
                    </a:solidFill>
                  </a:tcPr>
                </a:tc>
                <a:tc>
                  <a:txBody>
                    <a:bodyPr/>
                    <a:lstStyle/>
                    <a:p>
                      <a:pPr lvl="0" algn="ctr">
                        <a:buNone/>
                      </a:pPr>
                      <a:r>
                        <a:rPr lang="fi-FI" sz="2000" b="0" i="1" u="none" strike="noStrike" dirty="0">
                          <a:solidFill>
                            <a:schemeClr val="bg1"/>
                          </a:solidFill>
                          <a:effectLst/>
                          <a:latin typeface="Arial"/>
                          <a:cs typeface="Arial"/>
                        </a:rPr>
                        <a:t>84,60 </a:t>
                      </a:r>
                    </a:p>
                  </a:txBody>
                  <a:tcPr anchor="ctr">
                    <a:solidFill>
                      <a:schemeClr val="accent1">
                        <a:lumMod val="40000"/>
                        <a:lumOff val="60000"/>
                      </a:schemeClr>
                    </a:solidFill>
                  </a:tcPr>
                </a:tc>
                <a:extLst>
                  <a:ext uri="{0D108BD9-81ED-4DB2-BD59-A6C34878D82A}">
                    <a16:rowId xmlns:a16="http://schemas.microsoft.com/office/drawing/2014/main" val="1599904571"/>
                  </a:ext>
                </a:extLst>
              </a:tr>
              <a:tr h="500701">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Mukit - valmiiksi täytetyt tai myyntipaikalla täytettävät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solidFill>
                  </a:tcPr>
                </a:tc>
                <a:tc>
                  <a:txBody>
                    <a:bodyPr/>
                    <a:lstStyle/>
                    <a:p>
                      <a:pPr algn="ctr" fontAlgn="b"/>
                      <a:r>
                        <a:rPr lang="fi-FI" sz="2000" b="0" i="0" u="none" strike="noStrike" dirty="0">
                          <a:solidFill>
                            <a:schemeClr val="bg1"/>
                          </a:solidFill>
                          <a:effectLst/>
                          <a:latin typeface="Arial"/>
                          <a:cs typeface="Arial"/>
                        </a:rPr>
                        <a:t>1 605</a:t>
                      </a:r>
                    </a:p>
                  </a:txBody>
                  <a:tcPr anchor="ctr">
                    <a:solidFill>
                      <a:schemeClr val="tx2"/>
                    </a:solidFill>
                  </a:tcPr>
                </a:tc>
                <a:tc>
                  <a:txBody>
                    <a:bodyPr/>
                    <a:lstStyle/>
                    <a:p>
                      <a:pPr algn="ctr" fontAlgn="b"/>
                      <a:r>
                        <a:rPr lang="fi-FI" sz="1800" b="0" i="1" u="none" strike="noStrike" dirty="0">
                          <a:solidFill>
                            <a:schemeClr val="bg1"/>
                          </a:solidFill>
                          <a:effectLst/>
                          <a:latin typeface="Arial"/>
                          <a:cs typeface="Arial"/>
                        </a:rPr>
                        <a:t>766,17 </a:t>
                      </a:r>
                      <a:endParaRPr lang="fi-FI" sz="2000" b="0" i="1" u="none" strike="noStrike" dirty="0">
                        <a:solidFill>
                          <a:schemeClr val="bg1"/>
                        </a:solidFill>
                        <a:effectLst/>
                        <a:latin typeface="Arial" panose="020B0604020202020204" pitchFamily="34" charset="0"/>
                        <a:cs typeface="Arial" panose="020B0604020202020204" pitchFamily="34" charset="0"/>
                      </a:endParaRPr>
                    </a:p>
                  </a:txBody>
                  <a:tcPr anchor="ctr">
                    <a:solidFill>
                      <a:schemeClr val="tx2"/>
                    </a:solidFill>
                  </a:tcPr>
                </a:tc>
                <a:tc>
                  <a:txBody>
                    <a:bodyPr/>
                    <a:lstStyle/>
                    <a:p>
                      <a:pPr lvl="0" algn="ctr">
                        <a:buNone/>
                      </a:pPr>
                      <a:r>
                        <a:rPr lang="fi-FI" sz="1800" b="0" i="1" u="none" strike="noStrike" dirty="0">
                          <a:solidFill>
                            <a:schemeClr val="bg1"/>
                          </a:solidFill>
                          <a:effectLst/>
                          <a:latin typeface="Arial"/>
                          <a:cs typeface="Arial"/>
                        </a:rPr>
                        <a:t>764,40 </a:t>
                      </a:r>
                      <a:endParaRPr lang="fi-FI" sz="2000" b="0" i="1" u="none" strike="noStrike" dirty="0">
                        <a:solidFill>
                          <a:schemeClr val="bg1"/>
                        </a:solidFill>
                        <a:effectLst/>
                        <a:latin typeface="Arial"/>
                        <a:cs typeface="Arial"/>
                      </a:endParaRPr>
                    </a:p>
                  </a:txBody>
                  <a:tcPr anchor="ctr">
                    <a:solidFill>
                      <a:schemeClr val="tx2"/>
                    </a:solidFill>
                  </a:tcPr>
                </a:tc>
                <a:extLst>
                  <a:ext uri="{0D108BD9-81ED-4DB2-BD59-A6C34878D82A}">
                    <a16:rowId xmlns:a16="http://schemas.microsoft.com/office/drawing/2014/main" val="2232271577"/>
                  </a:ext>
                </a:extLst>
              </a:tr>
              <a:tr h="432000">
                <a:tc>
                  <a:txBody>
                    <a:bodyPr/>
                    <a:lstStyle/>
                    <a:p>
                      <a:pPr>
                        <a:lnSpc>
                          <a:spcPct val="107000"/>
                        </a:lnSpc>
                        <a:spcAft>
                          <a:spcPts val="800"/>
                        </a:spcAft>
                      </a:pPr>
                      <a:r>
                        <a:rPr lang="fi-FI" sz="2000" b="0" kern="100" dirty="0">
                          <a:effectLst/>
                          <a:latin typeface="Arial" panose="020B0604020202020204" pitchFamily="34" charset="0"/>
                          <a:cs typeface="Arial" panose="020B0604020202020204" pitchFamily="34" charset="0"/>
                        </a:rPr>
                        <a:t>Mukit - tyhjänä loppukäyttäjille myytävät</a:t>
                      </a:r>
                      <a:endParaRPr lang="fi-FI" sz="2000" b="0"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1">
                        <a:lumMod val="40000"/>
                        <a:lumOff val="60000"/>
                      </a:schemeClr>
                    </a:solidFill>
                  </a:tcPr>
                </a:tc>
                <a:tc>
                  <a:txBody>
                    <a:bodyPr/>
                    <a:lstStyle/>
                    <a:p>
                      <a:pPr algn="ctr" fontAlgn="b"/>
                      <a:r>
                        <a:rPr lang="fi-FI" sz="2000" b="0" i="0" u="none" strike="noStrike" dirty="0">
                          <a:solidFill>
                            <a:schemeClr val="bg1"/>
                          </a:solidFill>
                          <a:effectLst/>
                          <a:latin typeface="Arial"/>
                          <a:cs typeface="Arial"/>
                        </a:rPr>
                        <a:t>1 841</a:t>
                      </a:r>
                    </a:p>
                  </a:txBody>
                  <a:tcPr anchor="ctr">
                    <a:solidFill>
                      <a:schemeClr val="accent1">
                        <a:lumMod val="40000"/>
                        <a:lumOff val="60000"/>
                      </a:schemeClr>
                    </a:solidFill>
                  </a:tcPr>
                </a:tc>
                <a:tc>
                  <a:txBody>
                    <a:bodyPr/>
                    <a:lstStyle/>
                    <a:p>
                      <a:pPr algn="ctr" fontAlgn="b"/>
                      <a:r>
                        <a:rPr lang="fi-FI" sz="2000" b="0" i="1" u="none" strike="noStrike" dirty="0">
                          <a:solidFill>
                            <a:schemeClr val="bg1"/>
                          </a:solidFill>
                          <a:effectLst/>
                          <a:latin typeface="Arial" panose="020B0604020202020204" pitchFamily="34" charset="0"/>
                          <a:cs typeface="Arial" panose="020B0604020202020204" pitchFamily="34" charset="0"/>
                        </a:rPr>
                        <a:t>     -    *</a:t>
                      </a:r>
                    </a:p>
                  </a:txBody>
                  <a:tcPr anchor="ctr">
                    <a:solidFill>
                      <a:schemeClr val="accent1">
                        <a:lumMod val="40000"/>
                        <a:lumOff val="60000"/>
                      </a:schemeClr>
                    </a:solidFill>
                  </a:tcPr>
                </a:tc>
                <a:tc>
                  <a:txBody>
                    <a:bodyPr/>
                    <a:lstStyle/>
                    <a:p>
                      <a:pPr lvl="0" algn="ctr">
                        <a:buNone/>
                      </a:pPr>
                      <a:r>
                        <a:rPr lang="fi-FI" sz="2000" b="0" i="1" u="none" strike="noStrike" dirty="0">
                          <a:solidFill>
                            <a:schemeClr val="bg1"/>
                          </a:solidFill>
                          <a:effectLst/>
                          <a:latin typeface="Arial"/>
                          <a:cs typeface="Arial"/>
                        </a:rPr>
                        <a:t>     -    *</a:t>
                      </a:r>
                      <a:endParaRPr lang="fi-FI"/>
                    </a:p>
                  </a:txBody>
                  <a:tcPr anchor="ctr">
                    <a:solidFill>
                      <a:schemeClr val="accent1">
                        <a:lumMod val="40000"/>
                        <a:lumOff val="60000"/>
                      </a:schemeClr>
                    </a:solidFill>
                  </a:tcPr>
                </a:tc>
                <a:extLst>
                  <a:ext uri="{0D108BD9-81ED-4DB2-BD59-A6C34878D82A}">
                    <a16:rowId xmlns:a16="http://schemas.microsoft.com/office/drawing/2014/main" val="456296377"/>
                  </a:ext>
                </a:extLst>
              </a:tr>
              <a:tr h="414337">
                <a:tc>
                  <a:txBody>
                    <a:bodyPr/>
                    <a:lstStyle/>
                    <a:p>
                      <a:pPr>
                        <a:lnSpc>
                          <a:spcPct val="107000"/>
                        </a:lnSpc>
                        <a:spcAft>
                          <a:spcPts val="800"/>
                        </a:spcAft>
                      </a:pPr>
                      <a:r>
                        <a:rPr lang="fi-FI" sz="2000" b="0" kern="100" dirty="0">
                          <a:effectLst/>
                          <a:latin typeface="Arial" panose="020B0604020202020204" pitchFamily="34" charset="0"/>
                          <a:ea typeface="Calibri" panose="020F0502020204030204" pitchFamily="34" charset="0"/>
                          <a:cs typeface="Arial" panose="020B0604020202020204" pitchFamily="34" charset="0"/>
                        </a:rPr>
                        <a:t>Kevyet muoviset kantokassit</a:t>
                      </a:r>
                    </a:p>
                  </a:txBody>
                  <a:tcPr anchor="ctr">
                    <a:solidFill>
                      <a:schemeClr val="accent1">
                        <a:lumMod val="20000"/>
                        <a:lumOff val="80000"/>
                      </a:schemeClr>
                    </a:solidFill>
                  </a:tcPr>
                </a:tc>
                <a:tc>
                  <a:txBody>
                    <a:bodyPr/>
                    <a:lstStyle/>
                    <a:p>
                      <a:pPr algn="ctr" fontAlgn="b"/>
                      <a:r>
                        <a:rPr lang="fi-FI" sz="2000" b="0" i="0" u="none" strike="noStrike" dirty="0">
                          <a:solidFill>
                            <a:schemeClr val="bg1"/>
                          </a:solidFill>
                          <a:effectLst/>
                          <a:latin typeface="Arial"/>
                          <a:cs typeface="Arial"/>
                        </a:rPr>
                        <a:t>7 184</a:t>
                      </a:r>
                    </a:p>
                  </a:txBody>
                  <a:tcPr anchor="ctr">
                    <a:solidFill>
                      <a:schemeClr val="accent1">
                        <a:lumMod val="20000"/>
                        <a:lumOff val="80000"/>
                      </a:schemeClr>
                    </a:solidFill>
                  </a:tcPr>
                </a:tc>
                <a:tc>
                  <a:txBody>
                    <a:bodyPr/>
                    <a:lstStyle/>
                    <a:p>
                      <a:pPr algn="ctr" fontAlgn="b"/>
                      <a:r>
                        <a:rPr lang="fi-FI" sz="2000" b="0" i="1" u="none" strike="noStrike" dirty="0">
                          <a:solidFill>
                            <a:schemeClr val="bg1"/>
                          </a:solidFill>
                          <a:effectLst/>
                          <a:latin typeface="Arial"/>
                          <a:cs typeface="Arial"/>
                        </a:rPr>
                        <a:t>114,98</a:t>
                      </a:r>
                      <a:endParaRPr lang="fi-FI" sz="2000" b="0" i="1" u="none" strike="noStrike" dirty="0">
                        <a:solidFill>
                          <a:schemeClr val="bg1"/>
                        </a:solidFill>
                        <a:effectLst/>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pPr lvl="0" algn="ctr">
                        <a:buNone/>
                      </a:pPr>
                      <a:r>
                        <a:rPr lang="fi-FI" sz="2000" b="0" i="1" u="none" strike="noStrike" dirty="0">
                          <a:solidFill>
                            <a:schemeClr val="bg1"/>
                          </a:solidFill>
                          <a:effectLst/>
                          <a:latin typeface="Arial"/>
                          <a:cs typeface="Arial"/>
                        </a:rPr>
                        <a:t>113,20</a:t>
                      </a:r>
                    </a:p>
                  </a:txBody>
                  <a:tcPr anchor="ctr">
                    <a:solidFill>
                      <a:schemeClr val="accent1">
                        <a:lumMod val="20000"/>
                        <a:lumOff val="80000"/>
                      </a:schemeClr>
                    </a:solidFill>
                  </a:tcPr>
                </a:tc>
                <a:extLst>
                  <a:ext uri="{0D108BD9-81ED-4DB2-BD59-A6C34878D82A}">
                    <a16:rowId xmlns:a16="http://schemas.microsoft.com/office/drawing/2014/main" val="354149834"/>
                  </a:ext>
                </a:extLst>
              </a:tr>
              <a:tr h="432000">
                <a:tc>
                  <a:txBody>
                    <a:bodyPr/>
                    <a:lstStyle/>
                    <a:p>
                      <a:pPr>
                        <a:lnSpc>
                          <a:spcPct val="107000"/>
                        </a:lnSpc>
                        <a:spcAft>
                          <a:spcPts val="800"/>
                        </a:spcAft>
                      </a:pPr>
                      <a:r>
                        <a:rPr lang="fi-FI" sz="2000" b="1" kern="100" dirty="0">
                          <a:effectLst/>
                          <a:latin typeface="Arial" panose="020B0604020202020204" pitchFamily="34" charset="0"/>
                          <a:cs typeface="Arial" panose="020B0604020202020204" pitchFamily="34" charset="0"/>
                        </a:rPr>
                        <a:t>Yhteensä</a:t>
                      </a:r>
                      <a:endParaRPr lang="fi-FI" sz="2000" b="1" kern="1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tx2">
                        <a:lumMod val="90000"/>
                      </a:schemeClr>
                    </a:solidFill>
                  </a:tcPr>
                </a:tc>
                <a:tc>
                  <a:txBody>
                    <a:bodyPr/>
                    <a:lstStyle/>
                    <a:p>
                      <a:pPr algn="ctr" fontAlgn="b"/>
                      <a:r>
                        <a:rPr lang="fi-FI" sz="2000" b="1" i="0" u="none" strike="noStrike" dirty="0">
                          <a:solidFill>
                            <a:schemeClr val="bg1"/>
                          </a:solidFill>
                          <a:effectLst/>
                          <a:latin typeface="Arial"/>
                          <a:cs typeface="Arial"/>
                        </a:rPr>
                        <a:t>43 843</a:t>
                      </a:r>
                    </a:p>
                  </a:txBody>
                  <a:tcPr anchor="ctr">
                    <a:solidFill>
                      <a:schemeClr val="tx2">
                        <a:lumMod val="90000"/>
                      </a:schemeClr>
                    </a:solidFill>
                  </a:tcPr>
                </a:tc>
                <a:tc>
                  <a:txBody>
                    <a:bodyPr/>
                    <a:lstStyle/>
                    <a:p>
                      <a:pPr algn="ctr" fontAlgn="b"/>
                      <a:endParaRPr lang="fi-FI" sz="2000" b="1" i="0" u="none" strike="noStrike" dirty="0">
                        <a:solidFill>
                          <a:srgbClr val="000000"/>
                        </a:solidFill>
                        <a:effectLst/>
                        <a:latin typeface="Arial" panose="020B0604020202020204" pitchFamily="34" charset="0"/>
                        <a:cs typeface="Arial" panose="020B0604020202020204" pitchFamily="34" charset="0"/>
                      </a:endParaRPr>
                    </a:p>
                  </a:txBody>
                  <a:tcPr anchor="ctr">
                    <a:solidFill>
                      <a:schemeClr val="tx2">
                        <a:lumMod val="90000"/>
                      </a:schemeClr>
                    </a:solidFill>
                  </a:tcPr>
                </a:tc>
                <a:tc>
                  <a:txBody>
                    <a:bodyPr/>
                    <a:lstStyle/>
                    <a:p>
                      <a:pPr lvl="0" algn="ctr">
                        <a:buNone/>
                      </a:pPr>
                      <a:endParaRPr lang="fi-FI" sz="2000" b="1" i="0" u="none" strike="noStrike" dirty="0">
                        <a:solidFill>
                          <a:srgbClr val="000000"/>
                        </a:solidFill>
                        <a:effectLst/>
                        <a:latin typeface="Arial"/>
                        <a:cs typeface="Arial"/>
                      </a:endParaRPr>
                    </a:p>
                  </a:txBody>
                  <a:tcPr anchor="ctr">
                    <a:solidFill>
                      <a:schemeClr val="tx2">
                        <a:lumMod val="90000"/>
                      </a:schemeClr>
                    </a:solidFill>
                  </a:tcPr>
                </a:tc>
                <a:extLst>
                  <a:ext uri="{0D108BD9-81ED-4DB2-BD59-A6C34878D82A}">
                    <a16:rowId xmlns:a16="http://schemas.microsoft.com/office/drawing/2014/main" val="3523916048"/>
                  </a:ext>
                </a:extLst>
              </a:tr>
            </a:tbl>
          </a:graphicData>
        </a:graphic>
      </p:graphicFrame>
      <p:sp>
        <p:nvSpPr>
          <p:cNvPr id="3" name="Tekstiruutu 2">
            <a:extLst>
              <a:ext uri="{FF2B5EF4-FFF2-40B4-BE49-F238E27FC236}">
                <a16:creationId xmlns:a16="http://schemas.microsoft.com/office/drawing/2014/main" id="{CBCD265F-BFCC-E7C5-3876-2C0227A1BD14}"/>
              </a:ext>
            </a:extLst>
          </p:cNvPr>
          <p:cNvSpPr txBox="1"/>
          <p:nvPr/>
        </p:nvSpPr>
        <p:spPr>
          <a:xfrm>
            <a:off x="685021" y="5943216"/>
            <a:ext cx="10874637" cy="276999"/>
          </a:xfrm>
          <a:prstGeom prst="rect">
            <a:avLst/>
          </a:prstGeom>
          <a:noFill/>
        </p:spPr>
        <p:txBody>
          <a:bodyPr wrap="square" lIns="91440" tIns="45720" rIns="91440" bIns="45720" anchor="t">
            <a:spAutoFit/>
          </a:bodyPr>
          <a:lstStyle/>
          <a:p>
            <a:pPr>
              <a:defRPr/>
            </a:pPr>
            <a:r>
              <a:rPr lang="fi-FI" sz="1200" kern="100" dirty="0">
                <a:solidFill>
                  <a:srgbClr val="000000"/>
                </a:solidFill>
                <a:latin typeface="Calibri"/>
                <a:ea typeface="Calibri"/>
                <a:cs typeface="Calibri"/>
              </a:rPr>
              <a:t>*Mukien siivouskustannus kohdennetaan 1.1.2025 alkaen myös tyhjänä loppukäyttäjälle myytäville juomamukeille. </a:t>
            </a:r>
            <a:endParaRPr lang="fi-FI" dirty="0"/>
          </a:p>
        </p:txBody>
      </p:sp>
    </p:spTree>
    <p:extLst>
      <p:ext uri="{BB962C8B-B14F-4D97-AF65-F5344CB8AC3E}">
        <p14:creationId xmlns:p14="http://schemas.microsoft.com/office/powerpoint/2010/main" val="236723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206453" y="668202"/>
            <a:ext cx="6897150" cy="901700"/>
          </a:xfrm>
        </p:spPr>
        <p:txBody>
          <a:bodyPr>
            <a:normAutofit fontScale="90000"/>
          </a:bodyPr>
          <a:lstStyle/>
          <a:p>
            <a:r>
              <a:rPr lang="fi-FI" dirty="0"/>
              <a:t>4. SUP-tuoteryhmät (pakkaukset)</a:t>
            </a:r>
            <a:endParaRPr lang="en-FI" dirty="0"/>
          </a:p>
        </p:txBody>
      </p:sp>
      <p:sp>
        <p:nvSpPr>
          <p:cNvPr id="3" name="Tekstiruutu 2">
            <a:extLst>
              <a:ext uri="{FF2B5EF4-FFF2-40B4-BE49-F238E27FC236}">
                <a16:creationId xmlns:a16="http://schemas.microsoft.com/office/drawing/2014/main" id="{A53CC29D-9CA9-42C0-AD3A-13BD74D04F54}"/>
              </a:ext>
            </a:extLst>
          </p:cNvPr>
          <p:cNvSpPr txBox="1"/>
          <p:nvPr/>
        </p:nvSpPr>
        <p:spPr>
          <a:xfrm>
            <a:off x="449550" y="1921079"/>
            <a:ext cx="5324017" cy="3046988"/>
          </a:xfrm>
          <a:prstGeom prst="rect">
            <a:avLst/>
          </a:prstGeom>
          <a:noFill/>
        </p:spPr>
        <p:txBody>
          <a:bodyPr wrap="square" rtlCol="0">
            <a:spAutoFit/>
          </a:bodyPr>
          <a:lstStyle/>
          <a:p>
            <a:pPr marL="457200" indent="-457200">
              <a:buFont typeface="+mj-lt"/>
              <a:buAutoNum type="arabicPeriod"/>
            </a:pPr>
            <a:r>
              <a:rPr lang="fi-FI" sz="2400" dirty="0"/>
              <a:t>Elintarvikepakkaukset, valmistettu kokonaan tai osittain jäykästä materiaalista</a:t>
            </a:r>
          </a:p>
          <a:p>
            <a:pPr marL="457200" indent="-457200">
              <a:buFont typeface="+mj-lt"/>
              <a:buAutoNum type="arabicPeriod"/>
            </a:pPr>
            <a:r>
              <a:rPr lang="fi-FI" sz="2400" dirty="0"/>
              <a:t>Joustavasta materiaalista valmistetut elintarvikepakkaukset</a:t>
            </a:r>
          </a:p>
          <a:p>
            <a:pPr marL="457200" indent="-457200">
              <a:buFont typeface="+mj-lt"/>
              <a:buAutoNum type="arabicPeriod"/>
            </a:pPr>
            <a:r>
              <a:rPr lang="fi-FI" sz="2400" dirty="0"/>
              <a:t>Juomapakkaukset</a:t>
            </a:r>
          </a:p>
          <a:p>
            <a:pPr marL="457200" indent="-457200">
              <a:buFont typeface="+mj-lt"/>
              <a:buAutoNum type="arabicPeriod"/>
            </a:pPr>
            <a:r>
              <a:rPr lang="fi-FI" sz="2400" dirty="0"/>
              <a:t>Juomamukit, ml. kannet</a:t>
            </a:r>
          </a:p>
          <a:p>
            <a:pPr marL="457200" indent="-457200">
              <a:buFont typeface="+mj-lt"/>
              <a:buAutoNum type="arabicPeriod"/>
            </a:pPr>
            <a:r>
              <a:rPr lang="fi-FI" sz="2400" dirty="0"/>
              <a:t>Kevyet muoviset kantokassit</a:t>
            </a:r>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17</a:t>
            </a:fld>
            <a:endParaRPr lang="en-FI"/>
          </a:p>
        </p:txBody>
      </p:sp>
    </p:spTree>
    <p:extLst>
      <p:ext uri="{BB962C8B-B14F-4D97-AF65-F5344CB8AC3E}">
        <p14:creationId xmlns:p14="http://schemas.microsoft.com/office/powerpoint/2010/main" val="33759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388305" y="190651"/>
            <a:ext cx="10358801" cy="1117228"/>
          </a:xfrm>
        </p:spPr>
        <p:txBody>
          <a:bodyPr>
            <a:normAutofit/>
          </a:bodyPr>
          <a:lstStyle/>
          <a:p>
            <a:pPr marL="742950" indent="-742950">
              <a:buFont typeface="+mj-lt"/>
              <a:buAutoNum type="arabicPeriod"/>
            </a:pPr>
            <a:r>
              <a:rPr lang="fi-FI" dirty="0"/>
              <a:t>Elintarvikepakkaukset, valmistettu kokonaan tai osittain jäykästä materiaalista </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extLst>
              <p:ext uri="{D42A27DB-BD31-4B8C-83A1-F6EECF244321}">
                <p14:modId xmlns:p14="http://schemas.microsoft.com/office/powerpoint/2010/main" val="1290551060"/>
              </p:ext>
            </p:extLst>
          </p:nvPr>
        </p:nvGraphicFramePr>
        <p:xfrm>
          <a:off x="220980" y="1501140"/>
          <a:ext cx="11428856" cy="5310037"/>
        </p:xfrm>
        <a:graphic>
          <a:graphicData uri="http://schemas.openxmlformats.org/drawingml/2006/table">
            <a:tbl>
              <a:tblPr firstRow="1" bandRow="1">
                <a:tableStyleId>{5C22544A-7EE6-4342-B048-85BDC9FD1C3A}</a:tableStyleId>
              </a:tblPr>
              <a:tblGrid>
                <a:gridCol w="2024253">
                  <a:extLst>
                    <a:ext uri="{9D8B030D-6E8A-4147-A177-3AD203B41FA5}">
                      <a16:colId xmlns:a16="http://schemas.microsoft.com/office/drawing/2014/main" val="475037365"/>
                    </a:ext>
                  </a:extLst>
                </a:gridCol>
                <a:gridCol w="9404603">
                  <a:extLst>
                    <a:ext uri="{9D8B030D-6E8A-4147-A177-3AD203B41FA5}">
                      <a16:colId xmlns:a16="http://schemas.microsoft.com/office/drawing/2014/main" val="2147666071"/>
                    </a:ext>
                  </a:extLst>
                </a:gridCol>
              </a:tblGrid>
              <a:tr h="1213899">
                <a:tc>
                  <a:txBody>
                    <a:bodyPr/>
                    <a:lstStyle/>
                    <a:p>
                      <a:r>
                        <a:rPr lang="fi-FI" sz="1200" b="0"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indent="0">
                        <a:buNone/>
                      </a:pPr>
                      <a:r>
                        <a:rPr lang="fi-FI" sz="1200" b="0" dirty="0">
                          <a:latin typeface="+mn-lt"/>
                          <a:cs typeface="Arial" panose="020B0604020202020204" pitchFamily="34" charset="0"/>
                        </a:rPr>
                        <a:t>Astiat, kuten kannelliset ja kannettomat rasiat, joissa säilytetään elintarvikkeita, </a:t>
                      </a:r>
                    </a:p>
                    <a:p>
                      <a:pPr marL="285750" indent="-285750">
                        <a:buFont typeface="Arial" panose="020B0604020202020204" pitchFamily="34" charset="0"/>
                        <a:buChar char="•"/>
                      </a:pPr>
                      <a:r>
                        <a:rPr lang="fi-FI" sz="1200" b="0" dirty="0">
                          <a:latin typeface="+mn-lt"/>
                          <a:cs typeface="Arial" panose="020B0604020202020204" pitchFamily="34" charset="0"/>
                        </a:rPr>
                        <a:t>jotka on tarkoitettu syötäväksi välittömästi joko paikalla tai mukaan otettuna,</a:t>
                      </a:r>
                    </a:p>
                    <a:p>
                      <a:pPr marL="285750" indent="-285750">
                        <a:buFont typeface="Arial" panose="020B0604020202020204" pitchFamily="34" charset="0"/>
                        <a:buChar char="•"/>
                      </a:pPr>
                      <a:r>
                        <a:rPr lang="fi-FI" sz="1200" b="0" dirty="0">
                          <a:latin typeface="+mn-lt"/>
                          <a:cs typeface="Arial" panose="020B0604020202020204" pitchFamily="34" charset="0"/>
                        </a:rPr>
                        <a:t>syödään tavallisesti </a:t>
                      </a:r>
                      <a:r>
                        <a:rPr lang="fi-FI" sz="1200" b="0" dirty="0">
                          <a:solidFill>
                            <a:schemeClr val="bg1"/>
                          </a:solidFill>
                          <a:latin typeface="+mn-lt"/>
                          <a:cs typeface="Arial" panose="020B0604020202020204" pitchFamily="34" charset="0"/>
                        </a:rPr>
                        <a:t>ao. astiasta</a:t>
                      </a:r>
                      <a:r>
                        <a:rPr lang="fi-FI" sz="1200" b="0" dirty="0">
                          <a:latin typeface="+mn-lt"/>
                          <a:cs typeface="Arial" panose="020B0604020202020204" pitchFamily="34" charset="0"/>
                        </a:rPr>
                        <a:t>, ja </a:t>
                      </a:r>
                    </a:p>
                    <a:p>
                      <a:pPr marL="285750" indent="-285750">
                        <a:buFont typeface="Arial" panose="020B0604020202020204" pitchFamily="34" charset="0"/>
                        <a:buChar char="•"/>
                      </a:pPr>
                      <a:r>
                        <a:rPr lang="fi-FI" sz="1200" b="0" dirty="0">
                          <a:latin typeface="+mn-lt"/>
                          <a:cs typeface="Arial" panose="020B0604020202020204" pitchFamily="34" charset="0"/>
                        </a:rPr>
                        <a:t>ovat valmiita syötäväksi ilman lisävalmistelua, kuten kypsentämistä, keittämistä tai lämmittämistä</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0" dirty="0">
                          <a:solidFill>
                            <a:schemeClr val="bg1"/>
                          </a:solidFill>
                        </a:rPr>
                        <a:t>Elintarvikepakkauksista SUP-direktiivin soveltamisalaan kuuluvat sellaiset pakkaukset, jotka sisältävät </a:t>
                      </a:r>
                      <a:r>
                        <a:rPr lang="fi-FI" sz="1200" b="1" u="sng" dirty="0">
                          <a:solidFill>
                            <a:schemeClr val="bg1"/>
                          </a:solidFill>
                        </a:rPr>
                        <a:t>yhden annoksen ruokaa</a:t>
                      </a:r>
                      <a:r>
                        <a:rPr lang="fi-FI" sz="1200" b="0" dirty="0">
                          <a:solidFill>
                            <a:schemeClr val="bg1"/>
                          </a:solidFill>
                        </a:rPr>
                        <a:t>, mikäli muut ehdot täyttyvät.</a:t>
                      </a:r>
                    </a:p>
                    <a:p>
                      <a:pPr marL="0" indent="0">
                        <a:buFont typeface="Arial" panose="020B0604020202020204" pitchFamily="34" charset="0"/>
                        <a:buNone/>
                      </a:pPr>
                      <a:r>
                        <a:rPr lang="fi-FI" sz="1200" b="0" dirty="0">
                          <a:latin typeface="+mn-lt"/>
                          <a:cs typeface="Arial" panose="020B0604020202020204" pitchFamily="34" charset="0"/>
                        </a:rPr>
                        <a:t>Pakkaus on valmistettu kokonaan tai osittain </a:t>
                      </a:r>
                      <a:r>
                        <a:rPr lang="fi-FI" sz="1200" b="0" u="sng" dirty="0">
                          <a:latin typeface="+mn-lt"/>
                          <a:cs typeface="Arial" panose="020B0604020202020204" pitchFamily="34" charset="0"/>
                        </a:rPr>
                        <a:t>jäykästä </a:t>
                      </a:r>
                      <a:r>
                        <a:rPr lang="fi-FI" sz="1200" b="0" u="sng" dirty="0">
                          <a:solidFill>
                            <a:schemeClr val="bg1"/>
                          </a:solidFill>
                          <a:latin typeface="+mn-lt"/>
                          <a:cs typeface="Arial" panose="020B0604020202020204" pitchFamily="34" charset="0"/>
                        </a:rPr>
                        <a:t>materiaalista, jäykkä osa voi olla myös täysin muoviton.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1111508142"/>
                  </a:ext>
                </a:extLst>
              </a:tr>
              <a:tr h="588817">
                <a:tc>
                  <a:txBody>
                    <a:bodyPr/>
                    <a:lstStyle/>
                    <a:p>
                      <a:r>
                        <a:rPr lang="fi-FI" sz="1200" b="0"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indent="-285750">
                        <a:buFont typeface="Arial" panose="020B0604020202020204" pitchFamily="34" charset="0"/>
                        <a:buChar char="•"/>
                      </a:pPr>
                      <a:r>
                        <a:rPr lang="fi-FI" sz="1200" b="0" dirty="0" err="1">
                          <a:latin typeface="+mn-lt"/>
                          <a:cs typeface="Arial" panose="020B0604020202020204" pitchFamily="34" charset="0"/>
                        </a:rPr>
                        <a:t>Takeaway</a:t>
                      </a:r>
                      <a:r>
                        <a:rPr lang="fi-FI" sz="1200" b="0" dirty="0">
                          <a:latin typeface="+mn-lt"/>
                          <a:cs typeface="Arial" panose="020B0604020202020204" pitchFamily="34" charset="0"/>
                        </a:rPr>
                        <a:t>-annospakkaukset</a:t>
                      </a:r>
                    </a:p>
                    <a:p>
                      <a:pPr marL="285750" indent="-285750">
                        <a:buFont typeface="Arial" panose="020B0604020202020204" pitchFamily="34" charset="0"/>
                        <a:buChar char="•"/>
                      </a:pPr>
                      <a:r>
                        <a:rPr lang="fi-FI" sz="1200" b="0" dirty="0">
                          <a:latin typeface="+mn-lt"/>
                          <a:cs typeface="Arial" panose="020B0604020202020204" pitchFamily="34" charset="0"/>
                        </a:rPr>
                        <a:t>Jogurtti-, vanukas-, kiisseli-, jäätelöpikarit</a:t>
                      </a:r>
                    </a:p>
                    <a:p>
                      <a:pPr marL="285750" indent="-285750">
                        <a:buFont typeface="Arial" panose="020B0604020202020204" pitchFamily="34" charset="0"/>
                        <a:buChar char="•"/>
                      </a:pPr>
                      <a:r>
                        <a:rPr lang="fi-FI" sz="1200" b="0" dirty="0">
                          <a:latin typeface="+mn-lt"/>
                          <a:cs typeface="Arial" panose="020B0604020202020204" pitchFamily="34" charset="0"/>
                        </a:rPr>
                        <a:t>Rasia, jossa on kirsikkatomaatteja, hedelmiä tai marjoja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rgbClr val="FF0000"/>
                          </a:solidFill>
                          <a:latin typeface="+mn-lt"/>
                          <a:cs typeface="Arial" panose="020B0604020202020204" pitchFamily="34" charset="0"/>
                        </a:rPr>
                        <a:t>Kääreeseen pakattu jäätelöpuikko, jossa jäykästä materiaalista valmistettu tikku =&gt; kääre + tikku muodostavat SUP-elintarvikepakkauksen</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1048227753"/>
                  </a:ext>
                </a:extLst>
              </a:tr>
              <a:tr h="457756">
                <a:tc>
                  <a:txBody>
                    <a:bodyPr/>
                    <a:lstStyle/>
                    <a:p>
                      <a:r>
                        <a:rPr lang="fi-FI" sz="1200" b="0" dirty="0">
                          <a:latin typeface="+mn-lt"/>
                          <a:cs typeface="Arial" panose="020B0604020202020204" pitchFamily="34" charset="0"/>
                        </a:rPr>
                        <a:t>Huom.</a:t>
                      </a:r>
                    </a:p>
                  </a:txBody>
                  <a:tcPr>
                    <a:solidFill>
                      <a:srgbClr val="BFE6F3"/>
                    </a:solidFill>
                  </a:tcPr>
                </a:tc>
                <a:tc>
                  <a:txBody>
                    <a:bodyPr/>
                    <a:lstStyle/>
                    <a:p>
                      <a:pPr marL="285750" indent="-285750">
                        <a:buFont typeface="Arial" panose="020B0604020202020204" pitchFamily="34" charset="0"/>
                        <a:buChar char="•"/>
                      </a:pPr>
                      <a:r>
                        <a:rPr lang="fi-FI" sz="1200" b="0" dirty="0">
                          <a:latin typeface="+mn-lt"/>
                          <a:cs typeface="Arial" panose="020B0604020202020204" pitchFamily="34" charset="0"/>
                        </a:rPr>
                        <a:t>Jos yhden annoksen pakkaus (esim. jogurttipikari) myydään kuluttajalle yksikkönä, jossa on useampia kuin yksi annospakkaus </a:t>
                      </a:r>
                      <a:r>
                        <a:rPr lang="fi-FI" sz="1200" b="0" dirty="0">
                          <a:latin typeface="+mn-lt"/>
                          <a:cs typeface="Arial" panose="020B0604020202020204" pitchFamily="34" charset="0"/>
                          <a:sym typeface="Wingdings" panose="05000000000000000000" pitchFamily="2" charset="2"/>
                        </a:rPr>
                        <a:t></a:t>
                      </a:r>
                      <a:r>
                        <a:rPr lang="fi-FI" sz="1200" b="0" dirty="0">
                          <a:latin typeface="+mn-lt"/>
                          <a:cs typeface="Arial" panose="020B0604020202020204" pitchFamily="34" charset="0"/>
                        </a:rPr>
                        <a:t> annospakkaus ei ole SUP-tuote (SUPD, johdanto-osan kohta 12)</a:t>
                      </a:r>
                    </a:p>
                  </a:txBody>
                  <a:tcPr>
                    <a:solidFill>
                      <a:srgbClr val="BFE6F3"/>
                    </a:solidFill>
                  </a:tcPr>
                </a:tc>
                <a:extLst>
                  <a:ext uri="{0D108BD9-81ED-4DB2-BD59-A6C34878D82A}">
                    <a16:rowId xmlns:a16="http://schemas.microsoft.com/office/drawing/2014/main" val="1628361686"/>
                  </a:ext>
                </a:extLst>
              </a:tr>
              <a:tr h="1533449">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rPr>
                        <a:t>Elintarvikepakkauksista SUP-direktiivin soveltamisalaan kuuluvat sellaiset pakkaukset, jotka sisältävät </a:t>
                      </a:r>
                      <a:r>
                        <a:rPr lang="fi-FI" sz="1200" b="1" u="sng" dirty="0">
                          <a:solidFill>
                            <a:schemeClr val="bg1"/>
                          </a:solidFill>
                        </a:rPr>
                        <a:t>yhden annoksen ruokaa</a:t>
                      </a:r>
                      <a:r>
                        <a:rPr lang="fi-FI" sz="1200" dirty="0">
                          <a:solidFill>
                            <a:schemeClr val="bg1"/>
                          </a:solidFill>
                        </a:rPr>
                        <a:t>, mikäli muut ehdot täyttyvät.</a:t>
                      </a:r>
                      <a:endParaRPr lang="fi-FI" sz="1200" b="0" dirty="0">
                        <a:solidFill>
                          <a:schemeClr val="bg1"/>
                        </a:solidFill>
                        <a:latin typeface="+mn-lt"/>
                        <a:cs typeface="Arial" panose="020B0604020202020204" pitchFamily="34" charset="0"/>
                      </a:endParaRPr>
                    </a:p>
                    <a:p>
                      <a:pPr marL="0" indent="0">
                        <a:buFont typeface="Arial" panose="020B0604020202020204" pitchFamily="34" charset="0"/>
                        <a:buNone/>
                      </a:pPr>
                      <a:r>
                        <a:rPr lang="fi-FI" sz="1200" b="0" dirty="0">
                          <a:solidFill>
                            <a:schemeClr val="bg1"/>
                          </a:solidFill>
                          <a:latin typeface="+mn-lt"/>
                          <a:cs typeface="Arial" panose="020B0604020202020204" pitchFamily="34" charset="0"/>
                        </a:rPr>
                        <a:t>Pakkauksen koko:</a:t>
                      </a:r>
                    </a:p>
                    <a:p>
                      <a:pPr marL="285750" indent="-285750">
                        <a:buFont typeface="Arial" panose="020B0604020202020204" pitchFamily="34" charset="0"/>
                        <a:buChar char="•"/>
                      </a:pPr>
                      <a:r>
                        <a:rPr lang="fi-FI" sz="1200" b="0" dirty="0">
                          <a:solidFill>
                            <a:schemeClr val="bg1"/>
                          </a:solidFill>
                          <a:latin typeface="+mn-lt"/>
                          <a:cs typeface="Arial" panose="020B0604020202020204" pitchFamily="34" charset="0"/>
                        </a:rPr>
                        <a:t>Jäätelöpikari &gt; 300 ml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ei ole SUP-pakkaus</a:t>
                      </a:r>
                    </a:p>
                    <a:p>
                      <a:pPr marL="285750" indent="-285750">
                        <a:buFont typeface="Arial" panose="020B0604020202020204" pitchFamily="34" charset="0"/>
                        <a:buChar char="•"/>
                      </a:pPr>
                      <a:r>
                        <a:rPr lang="fi-FI" sz="1200" b="0" dirty="0">
                          <a:solidFill>
                            <a:schemeClr val="bg1"/>
                          </a:solidFill>
                          <a:latin typeface="+mn-lt"/>
                          <a:cs typeface="Arial" panose="020B0604020202020204" pitchFamily="34" charset="0"/>
                        </a:rPr>
                        <a:t>Valmiiksi pakatut hedelmä-, marjarasiat &gt; 500 g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ei ole SUP-pakkaus</a:t>
                      </a:r>
                    </a:p>
                    <a:p>
                      <a:pPr marL="285750" indent="-285750">
                        <a:buFont typeface="Arial" panose="020B0604020202020204" pitchFamily="34" charset="0"/>
                        <a:buChar char="•"/>
                      </a:pPr>
                      <a:endParaRPr lang="fi-FI" sz="1200" b="0" dirty="0">
                        <a:solidFill>
                          <a:schemeClr val="bg1"/>
                        </a:solidFill>
                        <a:latin typeface="+mn-lt"/>
                        <a:cs typeface="Arial" panose="020B0604020202020204" pitchFamily="34" charset="0"/>
                      </a:endParaRPr>
                    </a:p>
                    <a:p>
                      <a:pPr marL="0" indent="0">
                        <a:buFont typeface="Arial" panose="020B0604020202020204" pitchFamily="34" charset="0"/>
                        <a:buNone/>
                      </a:pPr>
                      <a:r>
                        <a:rPr lang="fi-FI" sz="1200" b="0" dirty="0">
                          <a:solidFill>
                            <a:schemeClr val="bg1"/>
                          </a:solidFill>
                          <a:latin typeface="+mn-lt"/>
                          <a:cs typeface="Arial" panose="020B0604020202020204" pitchFamily="34" charset="0"/>
                        </a:rPr>
                        <a:t>Pakkauksessa muovia sisältävä ja muoviton osa: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rPr>
                        <a:t>Pakkaus on kokonaisuus, johon kuuluvat kaikki kyseisen pakkauksen osat. Näin ollen myös muut kuin muovia sisältävät osat ovat osa SUP-direktiivin tarkoittamaa pakkausta. </a:t>
                      </a:r>
                    </a:p>
                  </a:txBody>
                  <a:tcPr>
                    <a:solidFill>
                      <a:srgbClr val="BFE6F3"/>
                    </a:solidFill>
                  </a:tcPr>
                </a:tc>
                <a:extLst>
                  <a:ext uri="{0D108BD9-81ED-4DB2-BD59-A6C34878D82A}">
                    <a16:rowId xmlns:a16="http://schemas.microsoft.com/office/drawing/2014/main" val="3897212724"/>
                  </a:ext>
                </a:extLst>
              </a:tr>
              <a:tr h="920361">
                <a:tc>
                  <a:txBody>
                    <a:bodyPr/>
                    <a:lstStyle/>
                    <a:p>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Kulutusta vähennettävä v. 2022 tasosta v. 2026 mennessä (</a:t>
                      </a:r>
                      <a:r>
                        <a:rPr lang="fi-FI" sz="1200" kern="1200" dirty="0">
                          <a:solidFill>
                            <a:schemeClr val="dk1"/>
                          </a:solidFill>
                          <a:latin typeface="+mn-lt"/>
                          <a:ea typeface="+mn-ea"/>
                          <a:cs typeface="Arial" panose="020B0604020202020204" pitchFamily="34" charset="0"/>
                        </a:rPr>
                        <a:t>Muovisten kertakäyttöisten annospakkausten </a:t>
                      </a:r>
                      <a:r>
                        <a:rPr lang="fi-FI" sz="1200" kern="1200" dirty="0" err="1">
                          <a:solidFill>
                            <a:schemeClr val="dk1"/>
                          </a:solidFill>
                          <a:latin typeface="+mn-lt"/>
                          <a:ea typeface="+mn-ea"/>
                          <a:cs typeface="Arial" panose="020B0604020202020204" pitchFamily="34" charset="0"/>
                        </a:rPr>
                        <a:t>green</a:t>
                      </a:r>
                      <a:r>
                        <a:rPr lang="fi-FI" sz="1200" kern="1200" dirty="0">
                          <a:solidFill>
                            <a:schemeClr val="dk1"/>
                          </a:solidFill>
                          <a:latin typeface="+mn-lt"/>
                          <a:ea typeface="+mn-ea"/>
                          <a:cs typeface="Arial" panose="020B0604020202020204" pitchFamily="34" charset="0"/>
                        </a:rPr>
                        <a:t> </a:t>
                      </a:r>
                      <a:r>
                        <a:rPr lang="fi-FI" sz="1200" kern="1200" dirty="0" err="1">
                          <a:solidFill>
                            <a:schemeClr val="dk1"/>
                          </a:solidFill>
                          <a:latin typeface="+mn-lt"/>
                          <a:ea typeface="+mn-ea"/>
                          <a:cs typeface="Arial" panose="020B0604020202020204" pitchFamily="34" charset="0"/>
                        </a:rPr>
                        <a:t>deal</a:t>
                      </a:r>
                      <a:r>
                        <a:rPr lang="fi-FI" sz="1200" kern="1200" dirty="0">
                          <a:solidFill>
                            <a:schemeClr val="dk1"/>
                          </a:solidFill>
                          <a:latin typeface="+mn-lt"/>
                          <a:ea typeface="+mn-ea"/>
                          <a:cs typeface="Arial" panose="020B0604020202020204" pitchFamily="34" charset="0"/>
                        </a:rPr>
                        <a:t> –sopimus)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Tuotekielto 23.8.2021 alkaen: paisutetusta polystyreenistä valmistetut elintarvikepakkaukset</a:t>
                      </a:r>
                    </a:p>
                  </a:txBody>
                  <a:tcPr>
                    <a:solidFill>
                      <a:schemeClr val="accent6">
                        <a:lumMod val="20000"/>
                        <a:lumOff val="80000"/>
                      </a:schemeClr>
                    </a:solidFill>
                  </a:tcPr>
                </a:tc>
                <a:extLst>
                  <a:ext uri="{0D108BD9-81ED-4DB2-BD59-A6C34878D82A}">
                    <a16:rowId xmlns:a16="http://schemas.microsoft.com/office/drawing/2014/main" val="1064063585"/>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4546076" y="1162586"/>
            <a:ext cx="5977085" cy="33855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ja valmistettu kokonaan tai osittain muovista</a:t>
            </a:r>
          </a:p>
        </p:txBody>
      </p:sp>
      <p:sp>
        <p:nvSpPr>
          <p:cNvPr id="3" name="Dian numeron paikkamerkki 2">
            <a:extLst>
              <a:ext uri="{FF2B5EF4-FFF2-40B4-BE49-F238E27FC236}">
                <a16:creationId xmlns:a16="http://schemas.microsoft.com/office/drawing/2014/main" id="{C183497C-CC78-4A19-A9E5-FE10036F8EE4}"/>
              </a:ext>
            </a:extLst>
          </p:cNvPr>
          <p:cNvSpPr>
            <a:spLocks noGrp="1"/>
          </p:cNvSpPr>
          <p:nvPr>
            <p:ph type="sldNum" sz="quarter" idx="12"/>
          </p:nvPr>
        </p:nvSpPr>
        <p:spPr>
          <a:xfrm>
            <a:off x="9052339" y="6303503"/>
            <a:ext cx="2743200" cy="365125"/>
          </a:xfrm>
        </p:spPr>
        <p:txBody>
          <a:bodyPr/>
          <a:lstStyle/>
          <a:p>
            <a:fld id="{2E67C0D2-E0AE-5949-8C4B-013842102C7D}" type="slidenum">
              <a:rPr lang="en-FI" smtClean="0"/>
              <a:t>18</a:t>
            </a:fld>
            <a:endParaRPr lang="en-FI" dirty="0"/>
          </a:p>
        </p:txBody>
      </p:sp>
    </p:spTree>
    <p:extLst>
      <p:ext uri="{BB962C8B-B14F-4D97-AF65-F5344CB8AC3E}">
        <p14:creationId xmlns:p14="http://schemas.microsoft.com/office/powerpoint/2010/main" val="272631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401650" y="468629"/>
            <a:ext cx="11676050" cy="996830"/>
          </a:xfrm>
        </p:spPr>
        <p:txBody>
          <a:bodyPr>
            <a:noAutofit/>
          </a:bodyPr>
          <a:lstStyle/>
          <a:p>
            <a:pPr marL="742950" indent="-742950">
              <a:buFont typeface="+mj-lt"/>
              <a:buAutoNum type="arabicPeriod" startAt="2"/>
            </a:pPr>
            <a:r>
              <a:rPr lang="fi-FI" dirty="0"/>
              <a:t>Joustavasta materiaalista valmistetut elintarvikepakkaukset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546128" y="2119691"/>
          <a:ext cx="10544117" cy="4297680"/>
        </p:xfrm>
        <a:graphic>
          <a:graphicData uri="http://schemas.openxmlformats.org/drawingml/2006/table">
            <a:tbl>
              <a:tblPr firstRow="1" bandRow="1">
                <a:tableStyleId>{5C22544A-7EE6-4342-B048-85BDC9FD1C3A}</a:tableStyleId>
              </a:tblPr>
              <a:tblGrid>
                <a:gridCol w="2004889">
                  <a:extLst>
                    <a:ext uri="{9D8B030D-6E8A-4147-A177-3AD203B41FA5}">
                      <a16:colId xmlns:a16="http://schemas.microsoft.com/office/drawing/2014/main" val="475037365"/>
                    </a:ext>
                  </a:extLst>
                </a:gridCol>
                <a:gridCol w="8539228">
                  <a:extLst>
                    <a:ext uri="{9D8B030D-6E8A-4147-A177-3AD203B41FA5}">
                      <a16:colId xmlns:a16="http://schemas.microsoft.com/office/drawing/2014/main" val="2147666071"/>
                    </a:ext>
                  </a:extLst>
                </a:gridCol>
              </a:tblGrid>
              <a:tr h="370840">
                <a:tc>
                  <a:txBody>
                    <a:bodyPr/>
                    <a:lstStyle/>
                    <a:p>
                      <a:r>
                        <a:rPr lang="fi-FI" sz="1200" b="0" kern="1200" dirty="0">
                          <a:solidFill>
                            <a:schemeClr val="lt1"/>
                          </a:solidFill>
                          <a:latin typeface="+mn-lt"/>
                          <a:ea typeface="+mn-ea"/>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u="sng" dirty="0">
                          <a:latin typeface="+mn-lt"/>
                          <a:cs typeface="Arial" panose="020B0604020202020204" pitchFamily="34" charset="0"/>
                        </a:rPr>
                        <a:t>Joustavasta materiaalista </a:t>
                      </a:r>
                      <a:r>
                        <a:rPr lang="fi-FI" sz="1200" b="0" dirty="0">
                          <a:latin typeface="+mn-lt"/>
                          <a:cs typeface="Arial" panose="020B0604020202020204" pitchFamily="34" charset="0"/>
                        </a:rPr>
                        <a:t>valmistetut pakkaukset ja kääreet, joiden sisältämä ruoka on tarkoitettu nautittavaksi välittömästi pakkauksesta tai kääreestä ilman lisävalmistusta.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3182902370"/>
                  </a:ext>
                </a:extLst>
              </a:tr>
              <a:tr h="370840">
                <a:tc>
                  <a:txBody>
                    <a:bodyPr/>
                    <a:lstStyle/>
                    <a:p>
                      <a:r>
                        <a:rPr lang="fi-FI" sz="1200" b="0" kern="1200" dirty="0">
                          <a:solidFill>
                            <a:schemeClr val="lt1"/>
                          </a:solidFill>
                          <a:latin typeface="+mn-lt"/>
                          <a:ea typeface="+mn-ea"/>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Pähkinäpussi, perunalastupussi, makeispussi</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Jäätelötuutin ja  suklaapatukan kääre</a:t>
                      </a:r>
                      <a:endParaRPr lang="fi-FI" sz="1200" b="0" dirty="0">
                        <a:solidFill>
                          <a:srgbClr val="FF0000"/>
                        </a:solidFill>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Keksipakkaus (kun pakattu kääreeseen, pakkaus ei sisällä jäykkää materiaalia)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Muovi-ikkunallinen paperipussi paistopisteen leipomotuotteille</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1236113301"/>
                  </a:ext>
                </a:extLst>
              </a:tr>
              <a:tr h="370840">
                <a:tc>
                  <a:txBody>
                    <a:bodyPr/>
                    <a:lstStyle/>
                    <a:p>
                      <a:r>
                        <a:rPr lang="fi-FI" sz="1200" b="0" kern="1200" dirty="0">
                          <a:solidFill>
                            <a:schemeClr val="lt1"/>
                          </a:solidFill>
                          <a:latin typeface="+mn-lt"/>
                          <a:ea typeface="+mn-ea"/>
                          <a:cs typeface="Arial" panose="020B0604020202020204" pitchFamily="34" charset="0"/>
                        </a:rPr>
                        <a:t>Huom.</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Esim. suklaapatukan kääre on SUP-pakkaus myös silloin, kun suklaapatukat myydään </a:t>
                      </a:r>
                      <a:r>
                        <a:rPr lang="fi-FI" sz="1200" b="0" dirty="0">
                          <a:solidFill>
                            <a:schemeClr val="bg1"/>
                          </a:solidFill>
                          <a:latin typeface="+mn-lt"/>
                          <a:cs typeface="Arial" panose="020B0604020202020204" pitchFamily="34" charset="0"/>
                        </a:rPr>
                        <a:t>kuluttajalle pussissa </a:t>
                      </a:r>
                      <a:r>
                        <a:rPr lang="fi-FI" sz="1200" b="0" dirty="0">
                          <a:solidFill>
                            <a:srgbClr val="FF0000"/>
                          </a:solidFill>
                          <a:latin typeface="+mn-lt"/>
                          <a:cs typeface="Arial" panose="020B0604020202020204" pitchFamily="34" charset="0"/>
                        </a:rPr>
                        <a:t>(pussi </a:t>
                      </a:r>
                      <a:r>
                        <a:rPr lang="fi-FI" sz="1200" b="0" dirty="0" err="1">
                          <a:solidFill>
                            <a:srgbClr val="FF0000"/>
                          </a:solidFill>
                          <a:latin typeface="+mn-lt"/>
                          <a:cs typeface="Arial" panose="020B0604020202020204" pitchFamily="34" charset="0"/>
                        </a:rPr>
                        <a:t>max</a:t>
                      </a:r>
                      <a:r>
                        <a:rPr lang="fi-FI" sz="1200" b="0" dirty="0">
                          <a:solidFill>
                            <a:srgbClr val="FF0000"/>
                          </a:solidFill>
                          <a:latin typeface="+mn-lt"/>
                          <a:cs typeface="Arial" panose="020B0604020202020204" pitchFamily="34" charset="0"/>
                        </a:rPr>
                        <a:t> 3 litraa)</a:t>
                      </a:r>
                      <a:r>
                        <a:rPr lang="fi-FI" sz="1200" b="0" dirty="0">
                          <a:solidFill>
                            <a:schemeClr val="bg1"/>
                          </a:solidFill>
                          <a:latin typeface="+mn-lt"/>
                          <a:cs typeface="Arial" panose="020B0604020202020204" pitchFamily="34" charset="0"/>
                        </a:rPr>
                        <a:t>, jossa on useita suklaapatukoita (vrt. edellinen dia SUP-elintarvikepakkauksista). Myös pussi, johon patukat on pakattu, on SUP-pakkaus.</a:t>
                      </a:r>
                    </a:p>
                  </a:txBody>
                  <a:tcPr>
                    <a:solidFill>
                      <a:srgbClr val="BFE6F3"/>
                    </a:solidFill>
                  </a:tcPr>
                </a:tc>
                <a:extLst>
                  <a:ext uri="{0D108BD9-81ED-4DB2-BD59-A6C34878D82A}">
                    <a16:rowId xmlns:a16="http://schemas.microsoft.com/office/drawing/2014/main" val="2772969087"/>
                  </a:ext>
                </a:extLst>
              </a:tr>
              <a:tr h="370840">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rPr>
                        <a:t>Määritettäessä joustavien pakkausten ja kääreiden kuulumista SUP-direktiivin soveltamisalaan ei tule tarkastella pakkauksen sisältämien annosten lukumäärää, vaan </a:t>
                      </a:r>
                      <a:r>
                        <a:rPr lang="fi-FI" sz="1200" u="sng" dirty="0">
                          <a:solidFill>
                            <a:schemeClr val="bg1"/>
                          </a:solidFill>
                        </a:rPr>
                        <a:t>sovelletaan kolmen litran rajaa</a:t>
                      </a:r>
                      <a:r>
                        <a:rPr lang="fi-FI" sz="1200" dirty="0">
                          <a:solidFill>
                            <a:schemeClr val="bg1"/>
                          </a:solidFill>
                        </a:rPr>
                        <a:t>, mikäli muut ehdot täyttyvät. </a:t>
                      </a:r>
                      <a:endParaRPr lang="fi-FI" sz="1800" dirty="0">
                        <a:solidFill>
                          <a:schemeClr val="bg1"/>
                        </a:solidFill>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200" b="0" dirty="0">
                        <a:solidFill>
                          <a:schemeClr val="bg1"/>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0" dirty="0">
                          <a:solidFill>
                            <a:schemeClr val="bg1"/>
                          </a:solidFill>
                          <a:latin typeface="+mn-lt"/>
                          <a:cs typeface="Arial" panose="020B0604020202020204" pitchFamily="34" charset="0"/>
                        </a:rPr>
                        <a:t>Pakkauksen koko:</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Paistopisteessä myytävät irtotuotteet, jotka kuluttaja pakkaa muovia sisältävään pussiin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pussi on SUP-pakkaus </a:t>
                      </a:r>
                      <a:r>
                        <a:rPr lang="fi-FI" sz="1200" b="1" dirty="0">
                          <a:solidFill>
                            <a:schemeClr val="bg1"/>
                          </a:solidFill>
                          <a:latin typeface="+mn-lt"/>
                          <a:cs typeface="Arial" panose="020B0604020202020204" pitchFamily="34" charset="0"/>
                        </a:rPr>
                        <a:t>3 litran </a:t>
                      </a:r>
                      <a:r>
                        <a:rPr lang="fi-FI" sz="1200" b="0" dirty="0">
                          <a:solidFill>
                            <a:schemeClr val="bg1"/>
                          </a:solidFill>
                          <a:latin typeface="+mn-lt"/>
                          <a:cs typeface="Arial" panose="020B0604020202020204" pitchFamily="34" charset="0"/>
                        </a:rPr>
                        <a:t>pakkauskokoon asti.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Sipsipussi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on SUP-pakkaus </a:t>
                      </a:r>
                      <a:r>
                        <a:rPr lang="fi-FI" sz="1200" b="1" dirty="0">
                          <a:solidFill>
                            <a:schemeClr val="bg1"/>
                          </a:solidFill>
                          <a:latin typeface="+mn-lt"/>
                          <a:cs typeface="Arial" panose="020B0604020202020204" pitchFamily="34" charset="0"/>
                        </a:rPr>
                        <a:t>3 litran </a:t>
                      </a:r>
                      <a:r>
                        <a:rPr lang="fi-FI" sz="1200" b="0" dirty="0">
                          <a:solidFill>
                            <a:schemeClr val="bg1"/>
                          </a:solidFill>
                          <a:latin typeface="+mn-lt"/>
                          <a:cs typeface="Arial" panose="020B0604020202020204" pitchFamily="34" charset="0"/>
                        </a:rPr>
                        <a:t>pakkauskokoon asti.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dirty="0">
                        <a:solidFill>
                          <a:schemeClr val="bg1"/>
                        </a:solidFill>
                        <a:latin typeface="+mn-lt"/>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bg1"/>
                          </a:solidFill>
                          <a:latin typeface="+mn-lt"/>
                          <a:cs typeface="Arial" panose="020B0604020202020204" pitchFamily="34" charset="0"/>
                        </a:rPr>
                        <a:t>Onko tuote valmis syötäväksi ilman lisävalmistusta: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”Teollisuuden muovia sisältävään pakkaukseen, esim. muovikääreeseen, pakkaamina suolaisten tuotteiden voidaan katsoa tarvitsevan lämmittämistä.”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solidFill>
                            <a:schemeClr val="bg1"/>
                          </a:solidFill>
                          <a:latin typeface="+mn-lt"/>
                          <a:cs typeface="Arial" panose="020B0604020202020204" pitchFamily="34" charset="0"/>
                        </a:rPr>
                        <a:t>Valmiiksi pakatut makeat leivonnaiset muovikääreessä </a:t>
                      </a:r>
                      <a:r>
                        <a:rPr lang="fi-FI" sz="1200" dirty="0">
                          <a:solidFill>
                            <a:schemeClr val="bg1"/>
                          </a:solidFill>
                          <a:latin typeface="+mn-lt"/>
                          <a:cs typeface="Arial" panose="020B0604020202020204" pitchFamily="34" charset="0"/>
                          <a:sym typeface="Wingdings" panose="05000000000000000000" pitchFamily="2" charset="2"/>
                        </a:rPr>
                        <a:t></a:t>
                      </a:r>
                      <a:r>
                        <a:rPr lang="fi-FI" sz="1200" dirty="0">
                          <a:solidFill>
                            <a:schemeClr val="bg1"/>
                          </a:solidFill>
                          <a:latin typeface="+mn-lt"/>
                          <a:cs typeface="Arial" panose="020B0604020202020204" pitchFamily="34" charset="0"/>
                        </a:rPr>
                        <a:t> on SUP-pakkaus.</a:t>
                      </a:r>
                      <a:endParaRPr lang="fi-FI" sz="1200" b="0" dirty="0">
                        <a:solidFill>
                          <a:schemeClr val="bg1"/>
                        </a:solidFill>
                        <a:latin typeface="+mn-lt"/>
                        <a:cs typeface="Arial" panose="020B0604020202020204" pitchFamily="34" charset="0"/>
                      </a:endParaRPr>
                    </a:p>
                  </a:txBody>
                  <a:tcPr>
                    <a:solidFill>
                      <a:srgbClr val="BFE6F3"/>
                    </a:solidFill>
                  </a:tcPr>
                </a:tc>
                <a:extLst>
                  <a:ext uri="{0D108BD9-81ED-4DB2-BD59-A6C34878D82A}">
                    <a16:rowId xmlns:a16="http://schemas.microsoft.com/office/drawing/2014/main" val="3371809905"/>
                  </a:ext>
                </a:extLst>
              </a:tr>
              <a:tr h="2654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3998818741"/>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1101755" y="1493540"/>
            <a:ext cx="9144000" cy="553998"/>
          </a:xfrm>
          <a:prstGeom prst="rect">
            <a:avLst/>
          </a:prstGeom>
          <a:noFill/>
        </p:spPr>
        <p:txBody>
          <a:bodyPr wrap="squar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ja valmistettu kokonaan tai osittain muovista</a:t>
            </a:r>
          </a:p>
          <a:p>
            <a:endParaRPr lang="fi-FI" sz="1400" dirty="0"/>
          </a:p>
        </p:txBody>
      </p:sp>
      <p:sp>
        <p:nvSpPr>
          <p:cNvPr id="6" name="Dian numeron paikkamerkki 5">
            <a:extLst>
              <a:ext uri="{FF2B5EF4-FFF2-40B4-BE49-F238E27FC236}">
                <a16:creationId xmlns:a16="http://schemas.microsoft.com/office/drawing/2014/main" id="{445724D3-B741-4104-A31A-5470DD668739}"/>
              </a:ext>
            </a:extLst>
          </p:cNvPr>
          <p:cNvSpPr>
            <a:spLocks noGrp="1"/>
          </p:cNvSpPr>
          <p:nvPr>
            <p:ph type="sldNum" sz="quarter" idx="12"/>
          </p:nvPr>
        </p:nvSpPr>
        <p:spPr>
          <a:xfrm>
            <a:off x="9032461" y="6303503"/>
            <a:ext cx="2743200" cy="365125"/>
          </a:xfrm>
        </p:spPr>
        <p:txBody>
          <a:bodyPr/>
          <a:lstStyle/>
          <a:p>
            <a:fld id="{2E67C0D2-E0AE-5949-8C4B-013842102C7D}" type="slidenum">
              <a:rPr lang="en-FI" smtClean="0"/>
              <a:t>19</a:t>
            </a:fld>
            <a:endParaRPr lang="en-FI" dirty="0"/>
          </a:p>
        </p:txBody>
      </p:sp>
    </p:spTree>
    <p:extLst>
      <p:ext uri="{BB962C8B-B14F-4D97-AF65-F5344CB8AC3E}">
        <p14:creationId xmlns:p14="http://schemas.microsoft.com/office/powerpoint/2010/main" val="143682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EF4A2-6BFE-4144-A825-E63A47C6AC12}"/>
              </a:ext>
            </a:extLst>
          </p:cNvPr>
          <p:cNvSpPr>
            <a:spLocks noGrp="1"/>
          </p:cNvSpPr>
          <p:nvPr>
            <p:ph type="title"/>
          </p:nvPr>
        </p:nvSpPr>
        <p:spPr/>
        <p:txBody>
          <a:bodyPr/>
          <a:lstStyle/>
          <a:p>
            <a:r>
              <a:rPr lang="fi-FI" dirty="0"/>
              <a:t>Sisältö</a:t>
            </a:r>
          </a:p>
        </p:txBody>
      </p:sp>
      <p:sp>
        <p:nvSpPr>
          <p:cNvPr id="3" name="Sisällön paikkamerkki 2">
            <a:extLst>
              <a:ext uri="{FF2B5EF4-FFF2-40B4-BE49-F238E27FC236}">
                <a16:creationId xmlns:a16="http://schemas.microsoft.com/office/drawing/2014/main" id="{D199956F-458F-4BB8-830B-63CBE4D0F20E}"/>
              </a:ext>
            </a:extLst>
          </p:cNvPr>
          <p:cNvSpPr>
            <a:spLocks noGrp="1"/>
          </p:cNvSpPr>
          <p:nvPr>
            <p:ph idx="1"/>
          </p:nvPr>
        </p:nvSpPr>
        <p:spPr/>
        <p:txBody>
          <a:bodyPr>
            <a:normAutofit/>
          </a:bodyPr>
          <a:lstStyle/>
          <a:p>
            <a:pPr marL="514350" indent="-514350">
              <a:buFont typeface="+mj-lt"/>
              <a:buAutoNum type="arabicPeriod"/>
            </a:pPr>
            <a:r>
              <a:rPr lang="fi-FI" sz="2000" dirty="0"/>
              <a:t>SUP-direktiivin taustaa ja direktiivin vaatimukset 		3 - 7 </a:t>
            </a:r>
          </a:p>
          <a:p>
            <a:pPr marL="514350" indent="-514350">
              <a:buFont typeface="+mj-lt"/>
              <a:buAutoNum type="arabicPeriod"/>
            </a:pPr>
            <a:r>
              <a:rPr lang="fi-FI" sz="2000" dirty="0"/>
              <a:t>Pakkausten tuottajan määritelmä				8 - 11</a:t>
            </a:r>
          </a:p>
          <a:p>
            <a:pPr marL="514350" indent="-514350">
              <a:buFont typeface="+mj-lt"/>
              <a:buAutoNum type="arabicPeriod"/>
            </a:pPr>
            <a:r>
              <a:rPr lang="fi-FI" sz="2000" dirty="0"/>
              <a:t>SUP-maksu						12 - 16</a:t>
            </a:r>
          </a:p>
          <a:p>
            <a:pPr marL="514350" indent="-514350">
              <a:buFont typeface="+mj-lt"/>
              <a:buAutoNum type="arabicPeriod"/>
            </a:pPr>
            <a:r>
              <a:rPr lang="fi-FI" sz="2000" dirty="0"/>
              <a:t>SUP-tuoteryhmät (pakkaukset)				17 - 24</a:t>
            </a:r>
          </a:p>
          <a:p>
            <a:pPr marL="514350" indent="-514350">
              <a:buFont typeface="+mj-lt"/>
              <a:buAutoNum type="arabicPeriod"/>
            </a:pPr>
            <a:r>
              <a:rPr lang="fi-FI" sz="2000" dirty="0"/>
              <a:t>SUP-pakkausten raportointi					25 - 32</a:t>
            </a:r>
          </a:p>
          <a:p>
            <a:pPr marL="514350" indent="-514350">
              <a:buFont typeface="+mj-lt"/>
              <a:buAutoNum type="arabicPeriod"/>
            </a:pPr>
            <a:r>
              <a:rPr lang="fi-FI" sz="2000" dirty="0"/>
              <a:t>Lisätietoa </a:t>
            </a:r>
            <a:r>
              <a:rPr lang="fi-FI" sz="2000" dirty="0" err="1"/>
              <a:t>SUP:sta</a:t>
            </a:r>
            <a:r>
              <a:rPr lang="fi-FI" sz="2000" dirty="0"/>
              <a:t>						33 - 34</a:t>
            </a:r>
          </a:p>
          <a:p>
            <a:pPr marL="514350" indent="-514350">
              <a:buFont typeface="+mj-lt"/>
              <a:buAutoNum type="arabicPeriod"/>
            </a:pPr>
            <a:endParaRPr lang="fi-FI" sz="2000" dirty="0"/>
          </a:p>
        </p:txBody>
      </p:sp>
      <p:sp>
        <p:nvSpPr>
          <p:cNvPr id="4" name="Dian numeron paikkamerkki 3">
            <a:extLst>
              <a:ext uri="{FF2B5EF4-FFF2-40B4-BE49-F238E27FC236}">
                <a16:creationId xmlns:a16="http://schemas.microsoft.com/office/drawing/2014/main" id="{237FE4FD-E853-49F7-AA4D-C4D9B543D79C}"/>
              </a:ext>
            </a:extLst>
          </p:cNvPr>
          <p:cNvSpPr>
            <a:spLocks noGrp="1"/>
          </p:cNvSpPr>
          <p:nvPr>
            <p:ph type="sldNum" sz="quarter" idx="12"/>
          </p:nvPr>
        </p:nvSpPr>
        <p:spPr/>
        <p:txBody>
          <a:bodyPr/>
          <a:lstStyle/>
          <a:p>
            <a:fld id="{2E67C0D2-E0AE-5949-8C4B-013842102C7D}" type="slidenum">
              <a:rPr lang="en-FI" smtClean="0"/>
              <a:t>2</a:t>
            </a:fld>
            <a:endParaRPr lang="en-FI"/>
          </a:p>
        </p:txBody>
      </p:sp>
    </p:spTree>
    <p:extLst>
      <p:ext uri="{BB962C8B-B14F-4D97-AF65-F5344CB8AC3E}">
        <p14:creationId xmlns:p14="http://schemas.microsoft.com/office/powerpoint/2010/main" val="50654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741363" y="177366"/>
            <a:ext cx="10358801" cy="1117228"/>
          </a:xfrm>
        </p:spPr>
        <p:txBody>
          <a:bodyPr/>
          <a:lstStyle/>
          <a:p>
            <a:pPr marL="742950" indent="-742950">
              <a:buFont typeface="+mj-lt"/>
              <a:buAutoNum type="arabicPeriod" startAt="3"/>
            </a:pPr>
            <a:r>
              <a:rPr lang="fi-FI" dirty="0"/>
              <a:t>Juomapakkaukset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740999" y="1747347"/>
          <a:ext cx="10358801" cy="4297680"/>
        </p:xfrm>
        <a:graphic>
          <a:graphicData uri="http://schemas.openxmlformats.org/drawingml/2006/table">
            <a:tbl>
              <a:tblPr firstRow="1" bandRow="1">
                <a:tableStyleId>{5C22544A-7EE6-4342-B048-85BDC9FD1C3A}</a:tableStyleId>
              </a:tblPr>
              <a:tblGrid>
                <a:gridCol w="1952876">
                  <a:extLst>
                    <a:ext uri="{9D8B030D-6E8A-4147-A177-3AD203B41FA5}">
                      <a16:colId xmlns:a16="http://schemas.microsoft.com/office/drawing/2014/main" val="475037365"/>
                    </a:ext>
                  </a:extLst>
                </a:gridCol>
                <a:gridCol w="8405925">
                  <a:extLst>
                    <a:ext uri="{9D8B030D-6E8A-4147-A177-3AD203B41FA5}">
                      <a16:colId xmlns:a16="http://schemas.microsoft.com/office/drawing/2014/main" val="2147666071"/>
                    </a:ext>
                  </a:extLst>
                </a:gridCol>
              </a:tblGrid>
              <a:tr h="370840">
                <a:tc>
                  <a:txBody>
                    <a:bodyPr/>
                    <a:lstStyle/>
                    <a:p>
                      <a:r>
                        <a:rPr lang="fi-FI" sz="1200" b="0" u="none"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dirty="0">
                          <a:latin typeface="+mn-lt"/>
                          <a:cs typeface="Arial" panose="020B0604020202020204" pitchFamily="34" charset="0"/>
                        </a:rPr>
                        <a:t>Tilavuudeltaan enintään 3 litran juomapakkaukset eli astiat, joita käytetään nesteitä varten, kuten juomapullot ja niiden korkit ja kannet, sekä yhdistelmämateriaalipakkaukset ja niiden korkit ja kannet.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2660636610"/>
                  </a:ext>
                </a:extLst>
              </a:tr>
              <a:tr h="370840">
                <a:tc>
                  <a:txBody>
                    <a:bodyPr/>
                    <a:lstStyle/>
                    <a:p>
                      <a:r>
                        <a:rPr lang="fi-FI" sz="1200" b="0" u="none"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Juomapullot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Juomien nestekartonkitölkit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Hanapakkaukset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Kahviin/teehen tarkoitettu yhden annoksen maito-/kermapakkaus</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770696166"/>
                  </a:ext>
                </a:extLst>
              </a:tr>
              <a:tr h="370840">
                <a:tc>
                  <a:txBody>
                    <a:bodyPr/>
                    <a:lstStyle/>
                    <a:p>
                      <a:r>
                        <a:rPr lang="fi-FI" sz="1200" b="0" dirty="0">
                          <a:solidFill>
                            <a:schemeClr val="bg1"/>
                          </a:solidFill>
                          <a:latin typeface="+mn-lt"/>
                          <a:cs typeface="Arial" panose="020B0604020202020204" pitchFamily="34" charset="0"/>
                        </a:rPr>
                        <a:t>Huom. </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Juomatiivisteiden pakkaukset (esim. laimennettavat mehut) =&gt;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Lasiset ja metalliset juomapakkaukset, joissa on muovikorkki/-kansi =&gt; ei ole SUP-pakkaus</a:t>
                      </a:r>
                    </a:p>
                  </a:txBody>
                  <a:tcPr>
                    <a:solidFill>
                      <a:srgbClr val="BFE6F3"/>
                    </a:solidFill>
                  </a:tcPr>
                </a:tc>
                <a:extLst>
                  <a:ext uri="{0D108BD9-81ED-4DB2-BD59-A6C34878D82A}">
                    <a16:rowId xmlns:a16="http://schemas.microsoft.com/office/drawing/2014/main" val="3930137776"/>
                  </a:ext>
                </a:extLst>
              </a:tr>
              <a:tr h="370840">
                <a:tc>
                  <a:txBody>
                    <a:bodyPr/>
                    <a:lstStyle/>
                    <a:p>
                      <a:r>
                        <a:rPr lang="fi-FI" sz="1200" b="0" dirty="0">
                          <a:solidFill>
                            <a:schemeClr val="bg1"/>
                          </a:solidFill>
                          <a:latin typeface="+mn-lt"/>
                          <a:cs typeface="Arial" panose="020B0604020202020204" pitchFamily="34" charset="0"/>
                        </a:rPr>
                        <a:t>Kansallisia viranomais-linjauksia 5/2022, 6/2023</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Jos pakkaus koostuu muovisesta ja muovittomasta osasta ja nämä yhdessä muodostavat markkinoille saatettavan kokonaisuuden niin koko tämä pakkauskokonaisuus kuuluu SUPD soveltamisalaan </a:t>
                      </a:r>
                      <a:r>
                        <a:rPr lang="fi-FI" sz="1200" b="0" dirty="0">
                          <a:solidFill>
                            <a:schemeClr val="bg1"/>
                          </a:solidFill>
                          <a:latin typeface="+mn-lt"/>
                          <a:cs typeface="Arial" panose="020B0604020202020204" pitchFamily="34" charset="0"/>
                          <a:sym typeface="Wingdings" panose="05000000000000000000" pitchFamily="2" charset="2"/>
                        </a:rPr>
                        <a:t></a:t>
                      </a:r>
                      <a:r>
                        <a:rPr lang="fi-FI" sz="1200" b="0" dirty="0">
                          <a:solidFill>
                            <a:schemeClr val="bg1"/>
                          </a:solidFill>
                          <a:latin typeface="+mn-lt"/>
                          <a:cs typeface="Arial" panose="020B0604020202020204" pitchFamily="34" charset="0"/>
                        </a:rPr>
                        <a:t> esim. </a:t>
                      </a:r>
                      <a:r>
                        <a:rPr lang="fi-FI" sz="1200" b="0" dirty="0" err="1">
                          <a:solidFill>
                            <a:schemeClr val="bg1"/>
                          </a:solidFill>
                          <a:latin typeface="+mn-lt"/>
                          <a:cs typeface="Arial" panose="020B0604020202020204" pitchFamily="34" charset="0"/>
                        </a:rPr>
                        <a:t>Bag</a:t>
                      </a:r>
                      <a:r>
                        <a:rPr lang="fi-FI" sz="1200" b="0" dirty="0">
                          <a:solidFill>
                            <a:schemeClr val="bg1"/>
                          </a:solidFill>
                          <a:latin typeface="+mn-lt"/>
                          <a:cs typeface="Arial" panose="020B0604020202020204" pitchFamily="34" charset="0"/>
                        </a:rPr>
                        <a:t>-in-box-hanapakkaus on kokonaisuutena SUP-tuote (Huomaa kuitenkin: </a:t>
                      </a:r>
                      <a:r>
                        <a:rPr lang="fi-FI" sz="1200" b="0" dirty="0" err="1">
                          <a:solidFill>
                            <a:schemeClr val="bg1"/>
                          </a:solidFill>
                          <a:latin typeface="+mn-lt"/>
                          <a:cs typeface="Arial" panose="020B0604020202020204" pitchFamily="34" charset="0"/>
                        </a:rPr>
                        <a:t>SUPD:n</a:t>
                      </a:r>
                      <a:r>
                        <a:rPr lang="fi-FI" sz="1200" b="0" dirty="0">
                          <a:solidFill>
                            <a:schemeClr val="bg1"/>
                          </a:solidFill>
                          <a:latin typeface="+mn-lt"/>
                          <a:cs typeface="Arial" panose="020B0604020202020204" pitchFamily="34" charset="0"/>
                        </a:rPr>
                        <a:t> mukaan lasinen tai metallinen juomapakkaus, jossa on muovikorkki ei ole SUP-tuote)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solidFill>
                            <a:schemeClr val="bg1"/>
                          </a:solidFill>
                          <a:latin typeface="+mn-lt"/>
                          <a:cs typeface="Arial" panose="020B0604020202020204" pitchFamily="34" charset="0"/>
                        </a:rPr>
                        <a:t>Väkevien alkoholijuomien pakkaukset =&gt; ei ole SUP-pakkaus. </a:t>
                      </a:r>
                      <a:r>
                        <a:rPr lang="fi-FI" sz="1200" b="0" dirty="0">
                          <a:solidFill>
                            <a:srgbClr val="FF0000"/>
                          </a:solidFill>
                          <a:latin typeface="+mn-lt"/>
                          <a:cs typeface="Arial" panose="020B0604020202020204" pitchFamily="34" charset="0"/>
                        </a:rPr>
                        <a:t>Väkevän alkoholijuoman rajana pidetään alkoholilain mukaista 22 til.-%:n rajaa.</a:t>
                      </a:r>
                    </a:p>
                  </a:txBody>
                  <a:tcPr>
                    <a:solidFill>
                      <a:srgbClr val="BFE6F3"/>
                    </a:solidFill>
                  </a:tcPr>
                </a:tc>
                <a:extLst>
                  <a:ext uri="{0D108BD9-81ED-4DB2-BD59-A6C34878D82A}">
                    <a16:rowId xmlns:a16="http://schemas.microsoft.com/office/drawing/2014/main" val="94963022"/>
                  </a:ext>
                </a:extLst>
              </a:tr>
              <a:tr h="370840">
                <a:tc>
                  <a:txBody>
                    <a:bodyPr/>
                    <a:lstStyle/>
                    <a:p>
                      <a:r>
                        <a:rPr lang="fi-FI" sz="1200" b="0"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rgbClr val="000000">
                              <a:hueOff val="0"/>
                              <a:satOff val="0"/>
                              <a:lumOff val="0"/>
                              <a:alphaOff val="0"/>
                            </a:srgbClr>
                          </a:solidFill>
                          <a:latin typeface="+mn-lt"/>
                          <a:ea typeface="+mn-ea"/>
                          <a:cs typeface="+mn-cs"/>
                        </a:rPr>
                        <a:t>Laajennettu tuottajan vastuu v. 2023 alkaen. </a:t>
                      </a:r>
                      <a:r>
                        <a:rPr lang="fi-FI" sz="1200" kern="1200" dirty="0">
                          <a:solidFill>
                            <a:srgbClr val="FF0000"/>
                          </a:solidFill>
                          <a:latin typeface="+mn-lt"/>
                          <a:ea typeface="+mn-ea"/>
                          <a:cs typeface="+mn-cs"/>
                        </a:rPr>
                        <a:t>SUP-maksu 2023 </a:t>
                      </a:r>
                      <a:r>
                        <a:rPr lang="fi-FI" sz="1200" kern="1200" dirty="0">
                          <a:solidFill>
                            <a:srgbClr val="000000">
                              <a:hueOff val="0"/>
                              <a:satOff val="0"/>
                              <a:lumOff val="0"/>
                              <a:alphaOff val="0"/>
                            </a:srgbClr>
                          </a:solidFill>
                          <a:latin typeface="+mn-lt"/>
                          <a:ea typeface="+mn-ea"/>
                          <a:cs typeface="+mn-cs"/>
                        </a:rPr>
                        <a:t>maksetaan vuonna 2024.</a:t>
                      </a:r>
                      <a:endParaRPr lang="fi-FI" sz="1200" dirty="0">
                        <a:latin typeface="+mn-lt"/>
                        <a:cs typeface="Arial" panose="020B0604020202020204" pitchFamily="34" charset="0"/>
                      </a:endParaRPr>
                    </a:p>
                    <a:p>
                      <a:pPr marL="171450" indent="-171450">
                        <a:buFont typeface="Arial" panose="020B0604020202020204" pitchFamily="34" charset="0"/>
                        <a:buChar char="•"/>
                      </a:pPr>
                      <a:r>
                        <a:rPr lang="fi-FI" sz="1200" b="0" dirty="0">
                          <a:latin typeface="+mn-lt"/>
                          <a:cs typeface="Arial" panose="020B0604020202020204" pitchFamily="34" charset="0"/>
                        </a:rPr>
                        <a:t>Muovikorkkien pysyttävä kiinni pakkauksessa käyttövaiheen ajan 3.7.2024 alkaen</a:t>
                      </a:r>
                    </a:p>
                    <a:p>
                      <a:pPr marL="171450" indent="-171450">
                        <a:buFont typeface="Arial" panose="020B0604020202020204" pitchFamily="34" charset="0"/>
                        <a:buChar char="•"/>
                      </a:pPr>
                      <a:r>
                        <a:rPr lang="fi-FI" sz="1200" b="0" dirty="0">
                          <a:latin typeface="+mn-lt"/>
                          <a:cs typeface="Arial" panose="020B0604020202020204" pitchFamily="34" charset="0"/>
                        </a:rPr>
                        <a:t>PET-pullot: 25 % kierrätettyä muovia v. 2025</a:t>
                      </a:r>
                    </a:p>
                    <a:p>
                      <a:pPr marL="171450" indent="-171450">
                        <a:buFont typeface="Arial" panose="020B0604020202020204" pitchFamily="34" charset="0"/>
                        <a:buChar char="•"/>
                      </a:pPr>
                      <a:r>
                        <a:rPr lang="fi-FI" sz="1200" b="0" dirty="0">
                          <a:latin typeface="+mn-lt"/>
                          <a:cs typeface="Arial" panose="020B0604020202020204" pitchFamily="34" charset="0"/>
                        </a:rPr>
                        <a:t>Juomapullot: 30 % kierrätettyä muovia v. 2030</a:t>
                      </a:r>
                    </a:p>
                    <a:p>
                      <a:pPr marL="171450" indent="-171450" algn="l" defTabSz="914377" rtl="0" eaLnBrk="1" latinLnBrk="0" hangingPunct="1">
                        <a:buFont typeface="Arial" panose="020B0604020202020204" pitchFamily="34" charset="0"/>
                        <a:buChar char="•"/>
                      </a:pPr>
                      <a:r>
                        <a:rPr lang="fi-FI" sz="1200" b="0" kern="1200" dirty="0">
                          <a:solidFill>
                            <a:schemeClr val="dk1"/>
                          </a:solidFill>
                          <a:latin typeface="+mn-lt"/>
                          <a:ea typeface="+mn-ea"/>
                          <a:cs typeface="Arial" panose="020B0604020202020204" pitchFamily="34" charset="0"/>
                        </a:rPr>
                        <a:t>Juomapullojen erilliskeräys, vuonna 2025: 77 %, vuonna 2029: 90 %</a:t>
                      </a:r>
                    </a:p>
                    <a:p>
                      <a:pPr marL="171450" indent="-171450" algn="l" defTabSz="914377" rtl="0" eaLnBrk="1" latinLnBrk="0" hangingPunct="1">
                        <a:buFont typeface="Arial" panose="020B0604020202020204" pitchFamily="34" charset="0"/>
                        <a:buChar char="•"/>
                      </a:pPr>
                      <a:endParaRPr lang="fi-FI" sz="1200" b="0" kern="1200" dirty="0">
                        <a:solidFill>
                          <a:schemeClr val="dk1"/>
                        </a:solidFill>
                        <a:latin typeface="+mn-lt"/>
                        <a:ea typeface="+mn-ea"/>
                        <a:cs typeface="Arial" panose="020B0604020202020204" pitchFamily="34" charset="0"/>
                      </a:endParaRP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Tuotekielto 23.8.2021 alkaen: </a:t>
                      </a:r>
                      <a:r>
                        <a:rPr lang="fi-FI" sz="1200" b="0" i="0" dirty="0">
                          <a:solidFill>
                            <a:srgbClr val="2C2C2C"/>
                          </a:solidFill>
                          <a:effectLst/>
                          <a:latin typeface="+mn-lt"/>
                          <a:cs typeface="Arial" panose="020B0604020202020204" pitchFamily="34" charset="0"/>
                        </a:rPr>
                        <a:t>Paisutetusta polystyreenistä valmistetut juomapakkaukset ml. korkit, kannet</a:t>
                      </a:r>
                      <a:endParaRPr lang="fi-FI" sz="1200" b="0" dirty="0">
                        <a:latin typeface="+mn-lt"/>
                        <a:cs typeface="Arial" panose="020B0604020202020204" pitchFamily="34" charset="0"/>
                      </a:endParaRPr>
                    </a:p>
                  </a:txBody>
                  <a:tcPr>
                    <a:solidFill>
                      <a:schemeClr val="accent6">
                        <a:lumMod val="20000"/>
                        <a:lumOff val="80000"/>
                      </a:schemeClr>
                    </a:solidFill>
                  </a:tcPr>
                </a:tc>
                <a:extLst>
                  <a:ext uri="{0D108BD9-81ED-4DB2-BD59-A6C34878D82A}">
                    <a16:rowId xmlns:a16="http://schemas.microsoft.com/office/drawing/2014/main" val="735632107"/>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6096000" y="432820"/>
            <a:ext cx="4277902" cy="86177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a:t>
            </a:r>
          </a:p>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Valmistettu kokonaan tai osittain muovista</a:t>
            </a:r>
          </a:p>
          <a:p>
            <a:endParaRPr lang="fi-FI" dirty="0"/>
          </a:p>
        </p:txBody>
      </p:sp>
      <p:sp>
        <p:nvSpPr>
          <p:cNvPr id="6" name="Dian numeron paikkamerkki 5">
            <a:extLst>
              <a:ext uri="{FF2B5EF4-FFF2-40B4-BE49-F238E27FC236}">
                <a16:creationId xmlns:a16="http://schemas.microsoft.com/office/drawing/2014/main" id="{1178357D-672A-4F44-9A00-99DDF424F35B}"/>
              </a:ext>
            </a:extLst>
          </p:cNvPr>
          <p:cNvSpPr>
            <a:spLocks noGrp="1"/>
          </p:cNvSpPr>
          <p:nvPr>
            <p:ph type="sldNum" sz="quarter" idx="12"/>
          </p:nvPr>
        </p:nvSpPr>
        <p:spPr/>
        <p:txBody>
          <a:bodyPr/>
          <a:lstStyle/>
          <a:p>
            <a:fld id="{2E67C0D2-E0AE-5949-8C4B-013842102C7D}" type="slidenum">
              <a:rPr lang="en-FI" smtClean="0"/>
              <a:t>20</a:t>
            </a:fld>
            <a:endParaRPr lang="en-FI"/>
          </a:p>
        </p:txBody>
      </p:sp>
    </p:spTree>
    <p:extLst>
      <p:ext uri="{BB962C8B-B14F-4D97-AF65-F5344CB8AC3E}">
        <p14:creationId xmlns:p14="http://schemas.microsoft.com/office/powerpoint/2010/main" val="3951016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597928" y="339164"/>
            <a:ext cx="10358801" cy="1117228"/>
          </a:xfrm>
        </p:spPr>
        <p:txBody>
          <a:bodyPr/>
          <a:lstStyle/>
          <a:p>
            <a:pPr marL="742950" indent="-742950">
              <a:buFont typeface="+mj-lt"/>
              <a:buAutoNum type="arabicPeriod" startAt="4"/>
            </a:pPr>
            <a:r>
              <a:rPr lang="fi-FI" dirty="0"/>
              <a:t>Juomamukit, ml. kannet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699528" y="1617323"/>
          <a:ext cx="9998354" cy="3205480"/>
        </p:xfrm>
        <a:graphic>
          <a:graphicData uri="http://schemas.openxmlformats.org/drawingml/2006/table">
            <a:tbl>
              <a:tblPr firstRow="1" bandRow="1">
                <a:tableStyleId>{5C22544A-7EE6-4342-B048-85BDC9FD1C3A}</a:tableStyleId>
              </a:tblPr>
              <a:tblGrid>
                <a:gridCol w="2337287">
                  <a:extLst>
                    <a:ext uri="{9D8B030D-6E8A-4147-A177-3AD203B41FA5}">
                      <a16:colId xmlns:a16="http://schemas.microsoft.com/office/drawing/2014/main" val="475037365"/>
                    </a:ext>
                  </a:extLst>
                </a:gridCol>
                <a:gridCol w="7661067">
                  <a:extLst>
                    <a:ext uri="{9D8B030D-6E8A-4147-A177-3AD203B41FA5}">
                      <a16:colId xmlns:a16="http://schemas.microsoft.com/office/drawing/2014/main" val="2147666071"/>
                    </a:ext>
                  </a:extLst>
                </a:gridCol>
              </a:tblGrid>
              <a:tr h="370840">
                <a:tc>
                  <a:txBody>
                    <a:bodyPr/>
                    <a:lstStyle/>
                    <a:p>
                      <a:r>
                        <a:rPr lang="fi-FI" sz="1200" b="0" u="none"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0" kern="1200" dirty="0">
                          <a:solidFill>
                            <a:schemeClr val="dk1"/>
                          </a:solidFill>
                          <a:latin typeface="+mn-lt"/>
                          <a:ea typeface="+mn-ea"/>
                          <a:cs typeface="Arial" panose="020B0604020202020204" pitchFamily="34" charset="0"/>
                        </a:rPr>
                        <a:t>Kulhomainen juoma-astia, jossa voi olla korkki tai kansi ja joka myydään tyhjänä tai juomalla täytettynä.</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6CF"/>
                    </a:solidFill>
                  </a:tcPr>
                </a:tc>
                <a:extLst>
                  <a:ext uri="{0D108BD9-81ED-4DB2-BD59-A6C34878D82A}">
                    <a16:rowId xmlns:a16="http://schemas.microsoft.com/office/drawing/2014/main" val="1385564153"/>
                  </a:ext>
                </a:extLst>
              </a:tr>
              <a:tr h="370840">
                <a:tc>
                  <a:txBody>
                    <a:bodyPr/>
                    <a:lstStyle/>
                    <a:p>
                      <a:r>
                        <a:rPr lang="fi-FI" sz="1200" b="0" u="none"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err="1">
                          <a:solidFill>
                            <a:schemeClr val="dk1"/>
                          </a:solidFill>
                          <a:latin typeface="+mn-lt"/>
                          <a:ea typeface="+mn-ea"/>
                          <a:cs typeface="Arial" panose="020B0604020202020204" pitchFamily="34" charset="0"/>
                        </a:rPr>
                        <a:t>Takeaway</a:t>
                      </a:r>
                      <a:r>
                        <a:rPr lang="fi-FI" sz="1200" b="0" kern="1200" dirty="0">
                          <a:solidFill>
                            <a:schemeClr val="dk1"/>
                          </a:solidFill>
                          <a:latin typeface="+mn-lt"/>
                          <a:ea typeface="+mn-ea"/>
                          <a:cs typeface="Arial" panose="020B0604020202020204" pitchFamily="34" charset="0"/>
                        </a:rPr>
                        <a:t>-juoman muki</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Valmiiksi ”kulhomaiseen juoma-astiaan” pakatun juoman pakkaus (eli muki) kansineen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b="0" kern="1200" dirty="0">
                        <a:solidFill>
                          <a:schemeClr val="dk1"/>
                        </a:solidFill>
                        <a:latin typeface="+mn-lt"/>
                        <a:ea typeface="+mn-ea"/>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Kuluttajalle tyhjänä myytävät kertakäyttömukit (eivät ole pakkauksia)</a:t>
                      </a:r>
                    </a:p>
                  </a:txBody>
                  <a:tcPr>
                    <a:lnT w="12700" cap="flat" cmpd="sng" algn="ctr">
                      <a:solidFill>
                        <a:schemeClr val="tx1"/>
                      </a:solidFill>
                      <a:prstDash val="solid"/>
                      <a:round/>
                      <a:headEnd type="none" w="med" len="med"/>
                      <a:tailEnd type="none" w="med" len="med"/>
                    </a:lnT>
                    <a:solidFill>
                      <a:srgbClr val="BFE6F3"/>
                    </a:solidFill>
                  </a:tcPr>
                </a:tc>
                <a:extLst>
                  <a:ext uri="{0D108BD9-81ED-4DB2-BD59-A6C34878D82A}">
                    <a16:rowId xmlns:a16="http://schemas.microsoft.com/office/drawing/2014/main" val="2236118801"/>
                  </a:ext>
                </a:extLst>
              </a:tr>
              <a:tr h="370840">
                <a:tc>
                  <a:txBody>
                    <a:bodyPr/>
                    <a:lstStyle/>
                    <a:p>
                      <a:r>
                        <a:rPr lang="fi-FI" sz="1200" b="0" u="none" dirty="0">
                          <a:latin typeface="+mn-lt"/>
                          <a:cs typeface="Arial" panose="020B0604020202020204" pitchFamily="34" charset="0"/>
                        </a:rPr>
                        <a:t>Huom. </a:t>
                      </a:r>
                    </a:p>
                  </a:txBody>
                  <a:tcPr>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Komission ohjeen mukaan mukeihin sovelletaan 3 litran rajaa. Muki &gt; 3 litraa </a:t>
                      </a:r>
                      <a:r>
                        <a:rPr lang="fi-FI" sz="1200" b="0" kern="1200" dirty="0">
                          <a:solidFill>
                            <a:schemeClr val="dk1"/>
                          </a:solidFill>
                          <a:latin typeface="+mn-lt"/>
                          <a:ea typeface="+mn-ea"/>
                          <a:cs typeface="Arial" panose="020B0604020202020204" pitchFamily="34" charset="0"/>
                          <a:sym typeface="Wingdings" panose="05000000000000000000" pitchFamily="2" charset="2"/>
                        </a:rPr>
                        <a:t></a:t>
                      </a:r>
                      <a:r>
                        <a:rPr lang="fi-FI" sz="1200" b="0" kern="1200" dirty="0">
                          <a:solidFill>
                            <a:schemeClr val="dk1"/>
                          </a:solidFill>
                          <a:latin typeface="+mn-lt"/>
                          <a:ea typeface="+mn-ea"/>
                          <a:cs typeface="Arial" panose="020B0604020202020204" pitchFamily="34" charset="0"/>
                        </a:rPr>
                        <a:t> ei ole SUP-pakkaus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Komission tulkinta 9/2022: </a:t>
                      </a:r>
                      <a:r>
                        <a:rPr lang="fi-FI" sz="1200" b="0" i="0" kern="1200" dirty="0">
                          <a:solidFill>
                            <a:schemeClr val="dk1"/>
                          </a:solidFill>
                          <a:effectLst/>
                          <a:latin typeface="+mn-lt"/>
                          <a:ea typeface="+mn-ea"/>
                          <a:cs typeface="+mn-cs"/>
                        </a:rPr>
                        <a:t>vesipohjainen polymeeridispersio on muovia </a:t>
                      </a:r>
                      <a:r>
                        <a:rPr lang="fi-FI" sz="1200" b="0" kern="1200" dirty="0">
                          <a:solidFill>
                            <a:schemeClr val="dk1"/>
                          </a:solidFill>
                          <a:latin typeface="+mn-lt"/>
                          <a:ea typeface="+mn-ea"/>
                          <a:cs typeface="Arial" panose="020B0604020202020204" pitchFamily="34" charset="0"/>
                          <a:sym typeface="Wingdings" panose="05000000000000000000" pitchFamily="2" charset="2"/>
                        </a:rPr>
                        <a:t></a:t>
                      </a:r>
                      <a:r>
                        <a:rPr lang="fi-FI" sz="1200" b="0" i="0" kern="1200" dirty="0">
                          <a:solidFill>
                            <a:schemeClr val="dk1"/>
                          </a:solidFill>
                          <a:effectLst/>
                          <a:latin typeface="+mn-lt"/>
                          <a:ea typeface="+mn-ea"/>
                          <a:cs typeface="+mn-cs"/>
                        </a:rPr>
                        <a:t> polymeeridispersiolla käsitellyt tuotteet kuuluvat SUP-lainsäädännön soveltamisalaan.</a:t>
                      </a:r>
                      <a:endParaRPr lang="fi-FI" sz="1200" b="0" kern="1200" dirty="0">
                        <a:solidFill>
                          <a:schemeClr val="dk1"/>
                        </a:solidFill>
                        <a:latin typeface="+mn-lt"/>
                        <a:ea typeface="+mn-ea"/>
                        <a:cs typeface="Arial" panose="020B0604020202020204" pitchFamily="34" charset="0"/>
                      </a:endParaRPr>
                    </a:p>
                  </a:txBody>
                  <a:tcPr>
                    <a:solidFill>
                      <a:srgbClr val="BFE6F3"/>
                    </a:solidFill>
                  </a:tcPr>
                </a:tc>
                <a:extLst>
                  <a:ext uri="{0D108BD9-81ED-4DB2-BD59-A6C34878D82A}">
                    <a16:rowId xmlns:a16="http://schemas.microsoft.com/office/drawing/2014/main" val="2926294200"/>
                  </a:ext>
                </a:extLst>
              </a:tr>
              <a:tr h="370840">
                <a:tc>
                  <a:txBody>
                    <a:bodyPr/>
                    <a:lstStyle/>
                    <a:p>
                      <a:r>
                        <a:rPr lang="fi-FI" sz="1200" b="0" u="none" dirty="0">
                          <a:latin typeface="+mn-lt"/>
                          <a:cs typeface="Arial" panose="020B0604020202020204" pitchFamily="34" charset="0"/>
                        </a:rPr>
                        <a:t>SUP-vaatimukset</a:t>
                      </a:r>
                    </a:p>
                  </a:txBody>
                  <a:tcPr>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dirty="0">
                          <a:solidFill>
                            <a:schemeClr val="dk1"/>
                          </a:solidFill>
                          <a:latin typeface="+mn-lt"/>
                          <a:ea typeface="+mn-ea"/>
                          <a:cs typeface="Arial" panose="020B0604020202020204" pitchFamily="34" charset="0"/>
                        </a:rPr>
                        <a:t>Laajennettu tuottajan vastuu v. 2023 alkaen. </a:t>
                      </a:r>
                      <a:r>
                        <a:rPr lang="fi-FI" sz="1200" kern="1200" dirty="0">
                          <a:solidFill>
                            <a:srgbClr val="FF0000"/>
                          </a:solidFill>
                          <a:latin typeface="+mn-lt"/>
                          <a:ea typeface="+mn-ea"/>
                          <a:cs typeface="Arial" panose="020B0604020202020204" pitchFamily="34" charset="0"/>
                        </a:rPr>
                        <a:t>SUP-maksu 2023 </a:t>
                      </a:r>
                      <a:r>
                        <a:rPr lang="fi-FI" sz="1200" kern="1200" dirty="0">
                          <a:solidFill>
                            <a:schemeClr val="dk1"/>
                          </a:solidFill>
                          <a:latin typeface="+mn-lt"/>
                          <a:ea typeface="+mn-ea"/>
                          <a:cs typeface="Arial" panose="020B0604020202020204" pitchFamily="34" charset="0"/>
                        </a:rPr>
                        <a:t>maksetaan vuonna 2024. Tyhjänä myytävät mukit maksujen piiriin vuodesta 2025 alkaen.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Kulutusta vähennettävä v. 2022 tasosta v. 2026 mennessä (</a:t>
                      </a:r>
                      <a:r>
                        <a:rPr lang="fi-FI" sz="1200" kern="1200" dirty="0">
                          <a:solidFill>
                            <a:schemeClr val="dk1"/>
                          </a:solidFill>
                          <a:latin typeface="+mn-lt"/>
                          <a:ea typeface="+mn-ea"/>
                          <a:cs typeface="Arial" panose="020B0604020202020204" pitchFamily="34" charset="0"/>
                        </a:rPr>
                        <a:t>Muovisten kertakäyttöisten annospakkausten </a:t>
                      </a:r>
                      <a:r>
                        <a:rPr lang="fi-FI" sz="1200" kern="1200" dirty="0" err="1">
                          <a:solidFill>
                            <a:schemeClr val="dk1"/>
                          </a:solidFill>
                          <a:latin typeface="+mn-lt"/>
                          <a:ea typeface="+mn-ea"/>
                          <a:cs typeface="Arial" panose="020B0604020202020204" pitchFamily="34" charset="0"/>
                        </a:rPr>
                        <a:t>green</a:t>
                      </a:r>
                      <a:r>
                        <a:rPr lang="fi-FI" sz="1200" kern="1200" dirty="0">
                          <a:solidFill>
                            <a:schemeClr val="dk1"/>
                          </a:solidFill>
                          <a:latin typeface="+mn-lt"/>
                          <a:ea typeface="+mn-ea"/>
                          <a:cs typeface="Arial" panose="020B0604020202020204" pitchFamily="34" charset="0"/>
                        </a:rPr>
                        <a:t> </a:t>
                      </a:r>
                      <a:r>
                        <a:rPr lang="fi-FI" sz="1200" kern="1200" dirty="0" err="1">
                          <a:solidFill>
                            <a:schemeClr val="dk1"/>
                          </a:solidFill>
                          <a:latin typeface="+mn-lt"/>
                          <a:ea typeface="+mn-ea"/>
                          <a:cs typeface="Arial" panose="020B0604020202020204" pitchFamily="34" charset="0"/>
                        </a:rPr>
                        <a:t>deal</a:t>
                      </a:r>
                      <a:r>
                        <a:rPr lang="fi-FI" sz="1200" kern="1200" dirty="0">
                          <a:solidFill>
                            <a:schemeClr val="dk1"/>
                          </a:solidFill>
                          <a:latin typeface="+mn-lt"/>
                          <a:ea typeface="+mn-ea"/>
                          <a:cs typeface="Arial" panose="020B0604020202020204" pitchFamily="34" charset="0"/>
                        </a:rPr>
                        <a:t> –sopimus)</a:t>
                      </a:r>
                      <a:endParaRPr lang="fi-FI" sz="1200" dirty="0">
                        <a:latin typeface="+mn-lt"/>
                        <a:cs typeface="Arial" panose="020B0604020202020204" pitchFamily="34" charset="0"/>
                      </a:endParaRPr>
                    </a:p>
                    <a:p>
                      <a:pPr marL="285750" indent="-285750">
                        <a:buFont typeface="Arial" panose="020B0604020202020204" pitchFamily="34" charset="0"/>
                        <a:buChar char="•"/>
                      </a:pPr>
                      <a:endParaRPr lang="fi-FI" sz="1200" dirty="0">
                        <a:latin typeface="+mn-lt"/>
                        <a:cs typeface="Arial" panose="020B0604020202020204" pitchFamily="34" charset="0"/>
                      </a:endParaRP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Tuotekielto 23.8.2021 alkaen: Paisutetusta polystyreenistä valmistetut </a:t>
                      </a:r>
                      <a:r>
                        <a:rPr lang="fi-FI" sz="1200" dirty="0">
                          <a:solidFill>
                            <a:srgbClr val="2C2C2C"/>
                          </a:solidFill>
                          <a:latin typeface="+mn-lt"/>
                          <a:cs typeface="Arial" panose="020B0604020202020204" pitchFamily="34" charset="0"/>
                        </a:rPr>
                        <a:t>j</a:t>
                      </a:r>
                      <a:r>
                        <a:rPr lang="fi-FI" sz="1200" b="0" i="0" dirty="0">
                          <a:solidFill>
                            <a:srgbClr val="2C2C2C"/>
                          </a:solidFill>
                          <a:effectLst/>
                          <a:latin typeface="+mn-lt"/>
                          <a:cs typeface="Arial" panose="020B0604020202020204" pitchFamily="34" charset="0"/>
                        </a:rPr>
                        <a:t>uomamukit ml. korkit ja kannet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mn-lt"/>
                          <a:cs typeface="Arial" panose="020B0604020202020204" pitchFamily="34" charset="0"/>
                        </a:rPr>
                        <a:t>Merkinnät 23.8.2021 alkaen</a:t>
                      </a:r>
                    </a:p>
                  </a:txBody>
                  <a:tcPr>
                    <a:solidFill>
                      <a:schemeClr val="accent6">
                        <a:lumMod val="20000"/>
                        <a:lumOff val="80000"/>
                      </a:schemeClr>
                    </a:solidFill>
                  </a:tcPr>
                </a:tc>
                <a:extLst>
                  <a:ext uri="{0D108BD9-81ED-4DB2-BD59-A6C34878D82A}">
                    <a16:rowId xmlns:a16="http://schemas.microsoft.com/office/drawing/2014/main" val="2775453289"/>
                  </a:ext>
                </a:extLst>
              </a:tr>
            </a:tbl>
          </a:graphicData>
        </a:graphic>
      </p:graphicFrame>
      <p:sp>
        <p:nvSpPr>
          <p:cNvPr id="5" name="Tekstiruutu 4">
            <a:extLst>
              <a:ext uri="{FF2B5EF4-FFF2-40B4-BE49-F238E27FC236}">
                <a16:creationId xmlns:a16="http://schemas.microsoft.com/office/drawing/2014/main" id="{A3FC60AB-7D3A-4A2C-8443-041CC0ACFFC4}"/>
              </a:ext>
            </a:extLst>
          </p:cNvPr>
          <p:cNvSpPr txBox="1"/>
          <p:nvPr/>
        </p:nvSpPr>
        <p:spPr>
          <a:xfrm>
            <a:off x="7344739" y="522684"/>
            <a:ext cx="3254417" cy="861774"/>
          </a:xfrm>
          <a:prstGeom prst="rect">
            <a:avLst/>
          </a:prstGeom>
          <a:noFill/>
        </p:spPr>
        <p:txBody>
          <a:bodyPr wrap="none" rtlCol="0">
            <a:spAutoFit/>
          </a:bodyPr>
          <a:lstStyle/>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Kertakäyttöinen </a:t>
            </a:r>
          </a:p>
          <a:p>
            <a:pPr marL="285750" indent="-285750">
              <a:buFont typeface="Wingdings" panose="05000000000000000000" pitchFamily="2" charset="2"/>
              <a:buChar char="ü"/>
            </a:pPr>
            <a:r>
              <a:rPr lang="fi-FI" sz="1600" dirty="0">
                <a:solidFill>
                  <a:schemeClr val="bg1">
                    <a:lumMod val="50000"/>
                    <a:lumOff val="50000"/>
                  </a:schemeClr>
                </a:solidFill>
                <a:latin typeface="Arial" panose="020B0604020202020204" pitchFamily="34" charset="0"/>
                <a:cs typeface="Arial" panose="020B0604020202020204" pitchFamily="34" charset="0"/>
              </a:rPr>
              <a:t>Kokonaan tai osittain muovista</a:t>
            </a:r>
          </a:p>
          <a:p>
            <a:endParaRPr lang="fi-FI" dirty="0"/>
          </a:p>
        </p:txBody>
      </p:sp>
      <p:sp>
        <p:nvSpPr>
          <p:cNvPr id="6" name="Dian numeron paikkamerkki 5">
            <a:extLst>
              <a:ext uri="{FF2B5EF4-FFF2-40B4-BE49-F238E27FC236}">
                <a16:creationId xmlns:a16="http://schemas.microsoft.com/office/drawing/2014/main" id="{0CEFAF9F-9305-4961-BEC6-B26351D76F06}"/>
              </a:ext>
            </a:extLst>
          </p:cNvPr>
          <p:cNvSpPr>
            <a:spLocks noGrp="1"/>
          </p:cNvSpPr>
          <p:nvPr>
            <p:ph type="sldNum" sz="quarter" idx="12"/>
          </p:nvPr>
        </p:nvSpPr>
        <p:spPr/>
        <p:txBody>
          <a:bodyPr/>
          <a:lstStyle/>
          <a:p>
            <a:fld id="{2E67C0D2-E0AE-5949-8C4B-013842102C7D}" type="slidenum">
              <a:rPr lang="en-FI" smtClean="0"/>
              <a:t>21</a:t>
            </a:fld>
            <a:endParaRPr lang="en-FI"/>
          </a:p>
        </p:txBody>
      </p:sp>
    </p:spTree>
    <p:extLst>
      <p:ext uri="{BB962C8B-B14F-4D97-AF65-F5344CB8AC3E}">
        <p14:creationId xmlns:p14="http://schemas.microsoft.com/office/powerpoint/2010/main" val="3028846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1A4F63-CF6F-44A2-AA66-21CBA6779538}"/>
              </a:ext>
            </a:extLst>
          </p:cNvPr>
          <p:cNvSpPr>
            <a:spLocks noGrp="1"/>
          </p:cNvSpPr>
          <p:nvPr>
            <p:ph type="title"/>
          </p:nvPr>
        </p:nvSpPr>
        <p:spPr>
          <a:xfrm>
            <a:off x="741363" y="482166"/>
            <a:ext cx="10358801" cy="1117228"/>
          </a:xfrm>
        </p:spPr>
        <p:txBody>
          <a:bodyPr/>
          <a:lstStyle/>
          <a:p>
            <a:pPr marL="742950" indent="-742950">
              <a:buFont typeface="+mj-lt"/>
              <a:buAutoNum type="arabicPeriod" startAt="5"/>
            </a:pPr>
            <a:r>
              <a:rPr lang="fi-FI" dirty="0"/>
              <a:t>Muovikassit</a:t>
            </a:r>
          </a:p>
        </p:txBody>
      </p:sp>
      <p:graphicFrame>
        <p:nvGraphicFramePr>
          <p:cNvPr id="4" name="Taulukko 4">
            <a:extLst>
              <a:ext uri="{FF2B5EF4-FFF2-40B4-BE49-F238E27FC236}">
                <a16:creationId xmlns:a16="http://schemas.microsoft.com/office/drawing/2014/main" id="{CB4BDC99-05ED-4B08-A6E3-A3325623C171}"/>
              </a:ext>
            </a:extLst>
          </p:cNvPr>
          <p:cNvGraphicFramePr>
            <a:graphicFrameLocks noGrp="1"/>
          </p:cNvGraphicFramePr>
          <p:nvPr>
            <p:ph idx="1"/>
          </p:nvPr>
        </p:nvGraphicFramePr>
        <p:xfrm>
          <a:off x="807102" y="2010336"/>
          <a:ext cx="10358801" cy="1468120"/>
        </p:xfrm>
        <a:graphic>
          <a:graphicData uri="http://schemas.openxmlformats.org/drawingml/2006/table">
            <a:tbl>
              <a:tblPr firstRow="1" bandRow="1">
                <a:tableStyleId>{5C22544A-7EE6-4342-B048-85BDC9FD1C3A}</a:tableStyleId>
              </a:tblPr>
              <a:tblGrid>
                <a:gridCol w="1666132">
                  <a:extLst>
                    <a:ext uri="{9D8B030D-6E8A-4147-A177-3AD203B41FA5}">
                      <a16:colId xmlns:a16="http://schemas.microsoft.com/office/drawing/2014/main" val="475037365"/>
                    </a:ext>
                  </a:extLst>
                </a:gridCol>
                <a:gridCol w="8692669">
                  <a:extLst>
                    <a:ext uri="{9D8B030D-6E8A-4147-A177-3AD203B41FA5}">
                      <a16:colId xmlns:a16="http://schemas.microsoft.com/office/drawing/2014/main" val="2147666071"/>
                    </a:ext>
                  </a:extLst>
                </a:gridCol>
              </a:tblGrid>
              <a:tr h="370840">
                <a:tc>
                  <a:txBody>
                    <a:bodyPr/>
                    <a:lstStyle/>
                    <a:p>
                      <a:r>
                        <a:rPr lang="fi-FI" sz="1200" b="0" dirty="0">
                          <a:latin typeface="+mn-lt"/>
                          <a:cs typeface="Arial" panose="020B0604020202020204" pitchFamily="34" charset="0"/>
                        </a:rPr>
                        <a:t>Määritelmä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CF"/>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Muoviset kantokassit, joiden paksuus on alle 50 mikronia</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Kantokahvallisia tai kahvattomia muovista valmistettuja kasseja/pusseja, joita tarjotaan kuluttajalle tavaroiden tai tuotteiden myyntipisteessä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6CF"/>
                    </a:solidFill>
                  </a:tcPr>
                </a:tc>
                <a:extLst>
                  <a:ext uri="{0D108BD9-81ED-4DB2-BD59-A6C34878D82A}">
                    <a16:rowId xmlns:a16="http://schemas.microsoft.com/office/drawing/2014/main" val="3897170667"/>
                  </a:ext>
                </a:extLst>
              </a:tr>
              <a:tr h="370840">
                <a:tc>
                  <a:txBody>
                    <a:bodyPr/>
                    <a:lstStyle/>
                    <a:p>
                      <a:r>
                        <a:rPr lang="fi-FI" sz="1200" b="0" dirty="0">
                          <a:latin typeface="+mn-lt"/>
                          <a:cs typeface="Arial" panose="020B0604020202020204" pitchFamily="34" charset="0"/>
                        </a:rPr>
                        <a:t>Esimerkkejä</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Ostoskassit</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mn-lt"/>
                          <a:cs typeface="Arial" panose="020B0604020202020204" pitchFamily="34" charset="0"/>
                        </a:rPr>
                        <a:t>Pikkupussit, esim. hedelmille ja vihanneksille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59197783"/>
                  </a:ext>
                </a:extLst>
              </a:tr>
              <a:tr h="370840">
                <a:tc>
                  <a:txBody>
                    <a:bodyPr/>
                    <a:lstStyle/>
                    <a:p>
                      <a:r>
                        <a:rPr lang="fi-FI" sz="1200" b="0" dirty="0">
                          <a:latin typeface="+mn-lt"/>
                          <a:cs typeface="Arial" panose="020B0604020202020204" pitchFamily="34" charset="0"/>
                        </a:rPr>
                        <a:t>SUP-vaatimukset</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kern="1200" dirty="0">
                          <a:solidFill>
                            <a:schemeClr val="dk1"/>
                          </a:solidFill>
                          <a:latin typeface="+mn-lt"/>
                          <a:ea typeface="+mn-ea"/>
                          <a:cs typeface="Arial" panose="020B0604020202020204" pitchFamily="34" charset="0"/>
                        </a:rPr>
                        <a:t>Laajennettu tuottajan vastuu v. 2023 alkaen. </a:t>
                      </a:r>
                      <a:r>
                        <a:rPr lang="fi-FI" sz="1200" b="0" kern="1200" dirty="0">
                          <a:solidFill>
                            <a:srgbClr val="FF0000"/>
                          </a:solidFill>
                          <a:latin typeface="+mn-lt"/>
                          <a:ea typeface="+mn-ea"/>
                          <a:cs typeface="Arial" panose="020B0604020202020204" pitchFamily="34" charset="0"/>
                        </a:rPr>
                        <a:t>SUP-maksu 2023 </a:t>
                      </a:r>
                      <a:r>
                        <a:rPr lang="fi-FI" sz="1200" b="0" kern="1200" dirty="0">
                          <a:solidFill>
                            <a:schemeClr val="dk1"/>
                          </a:solidFill>
                          <a:latin typeface="+mn-lt"/>
                          <a:ea typeface="+mn-ea"/>
                          <a:cs typeface="Arial" panose="020B0604020202020204" pitchFamily="34" charset="0"/>
                        </a:rPr>
                        <a:t>maksetaan vuonna 2024.</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836444632"/>
                  </a:ext>
                </a:extLst>
              </a:tr>
            </a:tbl>
          </a:graphicData>
        </a:graphic>
      </p:graphicFrame>
      <p:sp>
        <p:nvSpPr>
          <p:cNvPr id="5" name="Dian numeron paikkamerkki 4">
            <a:extLst>
              <a:ext uri="{FF2B5EF4-FFF2-40B4-BE49-F238E27FC236}">
                <a16:creationId xmlns:a16="http://schemas.microsoft.com/office/drawing/2014/main" id="{D8F4D2CC-0718-4125-98CA-C9EF8602BD19}"/>
              </a:ext>
            </a:extLst>
          </p:cNvPr>
          <p:cNvSpPr>
            <a:spLocks noGrp="1"/>
          </p:cNvSpPr>
          <p:nvPr>
            <p:ph type="sldNum" sz="quarter" idx="12"/>
          </p:nvPr>
        </p:nvSpPr>
        <p:spPr/>
        <p:txBody>
          <a:bodyPr/>
          <a:lstStyle/>
          <a:p>
            <a:fld id="{2E67C0D2-E0AE-5949-8C4B-013842102C7D}" type="slidenum">
              <a:rPr lang="en-FI" smtClean="0"/>
              <a:t>22</a:t>
            </a:fld>
            <a:endParaRPr lang="en-FI"/>
          </a:p>
        </p:txBody>
      </p:sp>
    </p:spTree>
    <p:extLst>
      <p:ext uri="{BB962C8B-B14F-4D97-AF65-F5344CB8AC3E}">
        <p14:creationId xmlns:p14="http://schemas.microsoft.com/office/powerpoint/2010/main" val="2822564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7ADA61-069D-44E5-A5FD-5959A8DD7588}"/>
              </a:ext>
            </a:extLst>
          </p:cNvPr>
          <p:cNvSpPr>
            <a:spLocks noGrp="1"/>
          </p:cNvSpPr>
          <p:nvPr>
            <p:ph type="title"/>
          </p:nvPr>
        </p:nvSpPr>
        <p:spPr>
          <a:xfrm>
            <a:off x="547272" y="212430"/>
            <a:ext cx="10358801" cy="1117228"/>
          </a:xfrm>
        </p:spPr>
        <p:txBody>
          <a:bodyPr/>
          <a:lstStyle/>
          <a:p>
            <a:r>
              <a:rPr lang="fi-FI" dirty="0"/>
              <a:t>Onko kyseessä SUP-pakkaus vai ei?</a:t>
            </a:r>
          </a:p>
        </p:txBody>
      </p:sp>
      <p:sp>
        <p:nvSpPr>
          <p:cNvPr id="3" name="Sisällön paikkamerkki 2">
            <a:extLst>
              <a:ext uri="{FF2B5EF4-FFF2-40B4-BE49-F238E27FC236}">
                <a16:creationId xmlns:a16="http://schemas.microsoft.com/office/drawing/2014/main" id="{9C3E740C-89BC-493F-A1F8-20BCF2E93E47}"/>
              </a:ext>
            </a:extLst>
          </p:cNvPr>
          <p:cNvSpPr>
            <a:spLocks noGrp="1"/>
          </p:cNvSpPr>
          <p:nvPr>
            <p:ph idx="1"/>
          </p:nvPr>
        </p:nvSpPr>
        <p:spPr>
          <a:xfrm>
            <a:off x="167429" y="1512220"/>
            <a:ext cx="7335944" cy="4973845"/>
          </a:xfrm>
        </p:spPr>
        <p:txBody>
          <a:bodyPr>
            <a:normAutofit/>
          </a:bodyPr>
          <a:lstStyle/>
          <a:p>
            <a:pPr lvl="1"/>
            <a:r>
              <a:rPr lang="fi-FI" sz="1800" dirty="0">
                <a:solidFill>
                  <a:srgbClr val="000000"/>
                </a:solidFill>
              </a:rPr>
              <a:t>Esimerkkejä ja lisätietoa pakkausten luokittelusta SUP-direktiivin tuotekatteeseen kuuluvaksi löytyy Ringin verkkosivuilla julkaistulta tuotelistalta </a:t>
            </a:r>
            <a:r>
              <a:rPr lang="fi-FI" sz="1100" dirty="0">
                <a:hlinkClick r:id="rId2" tooltip="https://rinkiin.fi/app/uploads/2024/02/tuotelista_sup_vai_ei_sup.pdf"/>
              </a:rPr>
              <a:t>TUOTELISTA_SUP_vai_ei_SUP.pdf (rinkiin.fi)</a:t>
            </a:r>
            <a:endParaRPr lang="fi-FI" sz="1400" dirty="0">
              <a:solidFill>
                <a:srgbClr val="000000"/>
              </a:solidFill>
            </a:endParaRPr>
          </a:p>
          <a:p>
            <a:pPr lvl="2"/>
            <a:r>
              <a:rPr lang="fi-FI" sz="1400" dirty="0">
                <a:solidFill>
                  <a:srgbClr val="000000"/>
                </a:solidFill>
              </a:rPr>
              <a:t>onko kyseessä SUP-pakkaus vai ei</a:t>
            </a:r>
          </a:p>
          <a:p>
            <a:pPr lvl="2"/>
            <a:r>
              <a:rPr lang="fi-FI" sz="1400" dirty="0">
                <a:solidFill>
                  <a:srgbClr val="000000"/>
                </a:solidFill>
              </a:rPr>
              <a:t>jos on SUP-pakkaus, niin mihinkä SUP-pakkausryhmään pakkaus kuuluu</a:t>
            </a:r>
          </a:p>
          <a:p>
            <a:pPr lvl="2"/>
            <a:r>
              <a:rPr lang="fi-FI" sz="1400" dirty="0">
                <a:solidFill>
                  <a:srgbClr val="000000"/>
                </a:solidFill>
              </a:rPr>
              <a:t>muita huomioita, esim. perusteet luokittelulle</a:t>
            </a:r>
          </a:p>
          <a:p>
            <a:pPr marL="457189" lvl="1" indent="0">
              <a:buNone/>
            </a:pPr>
            <a:endParaRPr lang="fi-FI" sz="1800" dirty="0">
              <a:solidFill>
                <a:srgbClr val="000000"/>
              </a:solidFill>
            </a:endParaRPr>
          </a:p>
          <a:p>
            <a:pPr lvl="1"/>
            <a:r>
              <a:rPr lang="fi-FI" sz="1800" dirty="0">
                <a:solidFill>
                  <a:srgbClr val="000000"/>
                </a:solidFill>
              </a:rPr>
              <a:t>Epäselvyyksiä käydään läpi viranomaisten kanssa ja </a:t>
            </a:r>
            <a:r>
              <a:rPr lang="fi-FI" sz="1800" b="1" dirty="0">
                <a:solidFill>
                  <a:srgbClr val="000000"/>
                </a:solidFill>
              </a:rPr>
              <a:t>listaa päivitetään</a:t>
            </a:r>
            <a:r>
              <a:rPr lang="fi-FI" sz="1800" dirty="0">
                <a:solidFill>
                  <a:srgbClr val="000000"/>
                </a:solidFill>
              </a:rPr>
              <a:t>.</a:t>
            </a:r>
          </a:p>
          <a:p>
            <a:pPr lvl="1"/>
            <a:endParaRPr lang="fi-FI" sz="1800" dirty="0">
              <a:solidFill>
                <a:srgbClr val="000000"/>
              </a:solidFill>
            </a:endParaRPr>
          </a:p>
          <a:p>
            <a:pPr lvl="1"/>
            <a:r>
              <a:rPr lang="fi-FI" sz="1800" dirty="0">
                <a:solidFill>
                  <a:srgbClr val="000000"/>
                </a:solidFill>
              </a:rPr>
              <a:t>SUP-direktiivi ja komission ohjeet jättävät tulkinnan varaa ja tämän vuoksi eri EU-maissa joidenkin pakkausten määrittely SUP-direktiivin tuotekatteeseen kuuluvaksi voi vaihdella!</a:t>
            </a:r>
          </a:p>
        </p:txBody>
      </p:sp>
      <p:sp>
        <p:nvSpPr>
          <p:cNvPr id="4" name="Dian numeron paikkamerkki 3">
            <a:extLst>
              <a:ext uri="{FF2B5EF4-FFF2-40B4-BE49-F238E27FC236}">
                <a16:creationId xmlns:a16="http://schemas.microsoft.com/office/drawing/2014/main" id="{961EF959-71E6-4267-9B41-EF5A844C5F08}"/>
              </a:ext>
            </a:extLst>
          </p:cNvPr>
          <p:cNvSpPr>
            <a:spLocks noGrp="1"/>
          </p:cNvSpPr>
          <p:nvPr>
            <p:ph type="sldNum" sz="quarter" idx="12"/>
          </p:nvPr>
        </p:nvSpPr>
        <p:spPr/>
        <p:txBody>
          <a:bodyPr/>
          <a:lstStyle/>
          <a:p>
            <a:fld id="{2E67C0D2-E0AE-5949-8C4B-013842102C7D}" type="slidenum">
              <a:rPr lang="en-FI" smtClean="0"/>
              <a:t>23</a:t>
            </a:fld>
            <a:endParaRPr lang="en-FI"/>
          </a:p>
        </p:txBody>
      </p:sp>
      <p:pic>
        <p:nvPicPr>
          <p:cNvPr id="8" name="Kuva 7">
            <a:extLst>
              <a:ext uri="{FF2B5EF4-FFF2-40B4-BE49-F238E27FC236}">
                <a16:creationId xmlns:a16="http://schemas.microsoft.com/office/drawing/2014/main" id="{AB34F7FE-60B8-4F9A-BAFC-6F5890E4533B}"/>
              </a:ext>
            </a:extLst>
          </p:cNvPr>
          <p:cNvPicPr>
            <a:picLocks noChangeAspect="1"/>
          </p:cNvPicPr>
          <p:nvPr/>
        </p:nvPicPr>
        <p:blipFill>
          <a:blip r:embed="rId3"/>
          <a:stretch>
            <a:fillRect/>
          </a:stretch>
        </p:blipFill>
        <p:spPr>
          <a:xfrm>
            <a:off x="7488009" y="1414899"/>
            <a:ext cx="3947311" cy="2109769"/>
          </a:xfrm>
          <a:prstGeom prst="rect">
            <a:avLst/>
          </a:prstGeom>
        </p:spPr>
      </p:pic>
    </p:spTree>
    <p:extLst>
      <p:ext uri="{BB962C8B-B14F-4D97-AF65-F5344CB8AC3E}">
        <p14:creationId xmlns:p14="http://schemas.microsoft.com/office/powerpoint/2010/main" val="3166518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959B68-7282-41A1-BAFD-153FAB27BA4D}"/>
              </a:ext>
            </a:extLst>
          </p:cNvPr>
          <p:cNvSpPr>
            <a:spLocks noGrp="1"/>
          </p:cNvSpPr>
          <p:nvPr>
            <p:ph type="title"/>
          </p:nvPr>
        </p:nvSpPr>
        <p:spPr>
          <a:xfrm>
            <a:off x="621469" y="302437"/>
            <a:ext cx="10358801" cy="1117228"/>
          </a:xfrm>
        </p:spPr>
        <p:txBody>
          <a:bodyPr/>
          <a:lstStyle/>
          <a:p>
            <a:r>
              <a:rPr lang="fi-FI" dirty="0"/>
              <a:t>Esimerkkejä SUP-pakkauksista</a:t>
            </a:r>
          </a:p>
        </p:txBody>
      </p:sp>
      <p:pic>
        <p:nvPicPr>
          <p:cNvPr id="20" name="Kuva 19" descr="Kuva, joka sisältää kohteen teksti, erilainen, kohteet, useat&#10;&#10;Kuvaus luotu automaattisesti">
            <a:extLst>
              <a:ext uri="{FF2B5EF4-FFF2-40B4-BE49-F238E27FC236}">
                <a16:creationId xmlns:a16="http://schemas.microsoft.com/office/drawing/2014/main" id="{FBEB0F4E-9746-44D8-B928-291DEA291FAA}"/>
              </a:ext>
            </a:extLst>
          </p:cNvPr>
          <p:cNvPicPr/>
          <p:nvPr/>
        </p:nvPicPr>
        <p:blipFill>
          <a:blip r:embed="rId2"/>
          <a:stretch>
            <a:fillRect/>
          </a:stretch>
        </p:blipFill>
        <p:spPr>
          <a:xfrm>
            <a:off x="829302" y="1530199"/>
            <a:ext cx="9731122" cy="4653887"/>
          </a:xfrm>
          <a:prstGeom prst="rect">
            <a:avLst/>
          </a:prstGeom>
        </p:spPr>
      </p:pic>
      <p:sp>
        <p:nvSpPr>
          <p:cNvPr id="3" name="Dian numeron paikkamerkki 2">
            <a:extLst>
              <a:ext uri="{FF2B5EF4-FFF2-40B4-BE49-F238E27FC236}">
                <a16:creationId xmlns:a16="http://schemas.microsoft.com/office/drawing/2014/main" id="{C803E320-1552-4195-94B1-2578C566F652}"/>
              </a:ext>
            </a:extLst>
          </p:cNvPr>
          <p:cNvSpPr>
            <a:spLocks noGrp="1"/>
          </p:cNvSpPr>
          <p:nvPr>
            <p:ph type="sldNum" sz="quarter" idx="12"/>
          </p:nvPr>
        </p:nvSpPr>
        <p:spPr/>
        <p:txBody>
          <a:bodyPr/>
          <a:lstStyle/>
          <a:p>
            <a:fld id="{2E67C0D2-E0AE-5949-8C4B-013842102C7D}" type="slidenum">
              <a:rPr lang="en-FI" smtClean="0"/>
              <a:t>24</a:t>
            </a:fld>
            <a:endParaRPr lang="en-FI"/>
          </a:p>
        </p:txBody>
      </p:sp>
      <p:sp>
        <p:nvSpPr>
          <p:cNvPr id="4" name="Puhekupla: Suorakulmio, kulmat pyöristettu 3">
            <a:extLst>
              <a:ext uri="{FF2B5EF4-FFF2-40B4-BE49-F238E27FC236}">
                <a16:creationId xmlns:a16="http://schemas.microsoft.com/office/drawing/2014/main" id="{6D503279-57E2-4B9B-AE4B-0BEDE35AA3C7}"/>
              </a:ext>
            </a:extLst>
          </p:cNvPr>
          <p:cNvSpPr/>
          <p:nvPr/>
        </p:nvSpPr>
        <p:spPr>
          <a:xfrm>
            <a:off x="9635207" y="2170078"/>
            <a:ext cx="2380461" cy="1117228"/>
          </a:xfrm>
          <a:prstGeom prst="wedgeRoundRectCallout">
            <a:avLst>
              <a:gd name="adj1" fmla="val -37839"/>
              <a:gd name="adj2" fmla="val 78097"/>
              <a:gd name="adj3" fmla="val 16667"/>
            </a:avLst>
          </a:prstGeom>
          <a:solidFill>
            <a:srgbClr val="BFE6F3"/>
          </a:solidFill>
          <a:ln>
            <a:solidFill>
              <a:srgbClr val="BFE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Myös tyhjänä kuluttajalle myytävät muovia sisältävät mukit tulevat tuottajavastuun piiriin (ei ole pakkaus)</a:t>
            </a:r>
          </a:p>
        </p:txBody>
      </p:sp>
    </p:spTree>
    <p:extLst>
      <p:ext uri="{BB962C8B-B14F-4D97-AF65-F5344CB8AC3E}">
        <p14:creationId xmlns:p14="http://schemas.microsoft.com/office/powerpoint/2010/main" val="4187051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546519" y="1197194"/>
            <a:ext cx="6118777" cy="901700"/>
          </a:xfrm>
        </p:spPr>
        <p:txBody>
          <a:bodyPr>
            <a:normAutofit fontScale="90000"/>
          </a:bodyPr>
          <a:lstStyle/>
          <a:p>
            <a:r>
              <a:rPr lang="fi-FI" dirty="0"/>
              <a:t>5. SUP-pakkausten raportointi</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25</a:t>
            </a:fld>
            <a:endParaRPr lang="en-FI"/>
          </a:p>
        </p:txBody>
      </p:sp>
    </p:spTree>
    <p:extLst>
      <p:ext uri="{BB962C8B-B14F-4D97-AF65-F5344CB8AC3E}">
        <p14:creationId xmlns:p14="http://schemas.microsoft.com/office/powerpoint/2010/main" val="328586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A41F36-4EC5-4265-9C04-12CE889D5184}"/>
              </a:ext>
            </a:extLst>
          </p:cNvPr>
          <p:cNvSpPr>
            <a:spLocks noGrp="1"/>
          </p:cNvSpPr>
          <p:nvPr>
            <p:ph type="title"/>
          </p:nvPr>
        </p:nvSpPr>
        <p:spPr>
          <a:xfrm>
            <a:off x="448236" y="328279"/>
            <a:ext cx="10358801" cy="1117228"/>
          </a:xfrm>
        </p:spPr>
        <p:txBody>
          <a:bodyPr>
            <a:normAutofit/>
          </a:bodyPr>
          <a:lstStyle/>
          <a:p>
            <a:r>
              <a:rPr lang="fi-FI" dirty="0"/>
              <a:t>SUP-vaatimukset, jotka edellyttävät tiedonkeruuta </a:t>
            </a:r>
            <a:r>
              <a:rPr lang="fi-FI" dirty="0">
                <a:solidFill>
                  <a:schemeClr val="bg1"/>
                </a:solidFill>
              </a:rPr>
              <a:t>pakkausten tuottajilta </a:t>
            </a:r>
          </a:p>
        </p:txBody>
      </p:sp>
      <p:graphicFrame>
        <p:nvGraphicFramePr>
          <p:cNvPr id="4" name="Taulukko 4">
            <a:extLst>
              <a:ext uri="{FF2B5EF4-FFF2-40B4-BE49-F238E27FC236}">
                <a16:creationId xmlns:a16="http://schemas.microsoft.com/office/drawing/2014/main" id="{993EA7F9-3835-4B0F-9AC6-CAF2E4AA0A04}"/>
              </a:ext>
            </a:extLst>
          </p:cNvPr>
          <p:cNvGraphicFramePr>
            <a:graphicFrameLocks noGrp="1"/>
          </p:cNvGraphicFramePr>
          <p:nvPr>
            <p:ph idx="1"/>
            <p:extLst>
              <p:ext uri="{D42A27DB-BD31-4B8C-83A1-F6EECF244321}">
                <p14:modId xmlns:p14="http://schemas.microsoft.com/office/powerpoint/2010/main" val="1226824788"/>
              </p:ext>
            </p:extLst>
          </p:nvPr>
        </p:nvGraphicFramePr>
        <p:xfrm>
          <a:off x="448236" y="1698626"/>
          <a:ext cx="11295528" cy="4511040"/>
        </p:xfrm>
        <a:graphic>
          <a:graphicData uri="http://schemas.openxmlformats.org/drawingml/2006/table">
            <a:tbl>
              <a:tblPr firstRow="1" bandRow="1">
                <a:tableStyleId>{5C22544A-7EE6-4342-B048-85BDC9FD1C3A}</a:tableStyleId>
              </a:tblPr>
              <a:tblGrid>
                <a:gridCol w="869287">
                  <a:extLst>
                    <a:ext uri="{9D8B030D-6E8A-4147-A177-3AD203B41FA5}">
                      <a16:colId xmlns:a16="http://schemas.microsoft.com/office/drawing/2014/main" val="2715830022"/>
                    </a:ext>
                  </a:extLst>
                </a:gridCol>
                <a:gridCol w="3834196">
                  <a:extLst>
                    <a:ext uri="{9D8B030D-6E8A-4147-A177-3AD203B41FA5}">
                      <a16:colId xmlns:a16="http://schemas.microsoft.com/office/drawing/2014/main" val="771704356"/>
                    </a:ext>
                  </a:extLst>
                </a:gridCol>
                <a:gridCol w="3609828">
                  <a:extLst>
                    <a:ext uri="{9D8B030D-6E8A-4147-A177-3AD203B41FA5}">
                      <a16:colId xmlns:a16="http://schemas.microsoft.com/office/drawing/2014/main" val="3904957849"/>
                    </a:ext>
                  </a:extLst>
                </a:gridCol>
                <a:gridCol w="2982217">
                  <a:extLst>
                    <a:ext uri="{9D8B030D-6E8A-4147-A177-3AD203B41FA5}">
                      <a16:colId xmlns:a16="http://schemas.microsoft.com/office/drawing/2014/main" val="1764093942"/>
                    </a:ext>
                  </a:extLst>
                </a:gridCol>
              </a:tblGrid>
              <a:tr h="362399">
                <a:tc>
                  <a:txBody>
                    <a:bodyPr/>
                    <a:lstStyle/>
                    <a:p>
                      <a:r>
                        <a:rPr lang="fi-FI" sz="1400" b="0" dirty="0"/>
                        <a:t>SUPD-artikla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SUPD-vaatimus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SUP-tuoteryhmä, jota vaatimus koskee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400" b="0" dirty="0"/>
                        <a:t>Tarvittava tieto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883576077"/>
                  </a:ext>
                </a:extLst>
              </a:tr>
              <a:tr h="370840">
                <a:tc>
                  <a:txBody>
                    <a:bodyPr/>
                    <a:lstStyle/>
                    <a:p>
                      <a:r>
                        <a:rPr lang="fi-FI" sz="1400" dirty="0"/>
                        <a:t>Artikla 8</a:t>
                      </a:r>
                    </a:p>
                  </a:txBody>
                  <a:tcPr>
                    <a:lnT w="12700" cap="flat" cmpd="sng" algn="ctr">
                      <a:solidFill>
                        <a:schemeClr val="tx1"/>
                      </a:solidFill>
                      <a:prstDash val="solid"/>
                      <a:round/>
                      <a:headEnd type="none" w="med" len="med"/>
                      <a:tailEnd type="none" w="med" len="med"/>
                    </a:lnT>
                  </a:tcPr>
                </a:tc>
                <a:tc>
                  <a:txBody>
                    <a:bodyPr/>
                    <a:lstStyle/>
                    <a:p>
                      <a:r>
                        <a:rPr lang="fi-FI" sz="1400" b="0" dirty="0"/>
                        <a:t>Tuottajan vastattava julkisten alueiden roskaantumiskustannuksista vuodesta 2023 alkaen</a:t>
                      </a:r>
                    </a:p>
                  </a:txBody>
                  <a:tcP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fi-FI" sz="1400" dirty="0"/>
                        <a:t>Elintarvikepakkaukset</a:t>
                      </a:r>
                    </a:p>
                    <a:p>
                      <a:pPr marL="285750" indent="-285750">
                        <a:buFont typeface="Arial" panose="020B0604020202020204" pitchFamily="34" charset="0"/>
                        <a:buChar char="•"/>
                      </a:pPr>
                      <a:r>
                        <a:rPr lang="fi-FI" sz="1400" dirty="0"/>
                        <a:t>Annospakkaukset ja kääreet</a:t>
                      </a:r>
                    </a:p>
                    <a:p>
                      <a:pPr marL="285750" indent="-285750">
                        <a:buFont typeface="Arial" panose="020B0604020202020204" pitchFamily="34" charset="0"/>
                        <a:buChar char="•"/>
                      </a:pPr>
                      <a:r>
                        <a:rPr lang="fi-FI" sz="1400" dirty="0"/>
                        <a:t>Juomapakkaukset, ml. korkit ja kannet</a:t>
                      </a:r>
                    </a:p>
                    <a:p>
                      <a:pPr marL="285750" indent="-285750">
                        <a:buFont typeface="Arial" panose="020B0604020202020204" pitchFamily="34" charset="0"/>
                        <a:buChar char="•"/>
                      </a:pPr>
                      <a:r>
                        <a:rPr lang="fi-FI" sz="1400" dirty="0"/>
                        <a:t>Juomamukit, ml. korkit ja kannet</a:t>
                      </a:r>
                    </a:p>
                    <a:p>
                      <a:pPr marL="285750" indent="-285750">
                        <a:buFont typeface="Arial" panose="020B0604020202020204" pitchFamily="34" charset="0"/>
                        <a:buChar char="•"/>
                      </a:pPr>
                      <a:r>
                        <a:rPr lang="fi-FI" sz="1400" dirty="0"/>
                        <a:t>Kevyet muoviset kantokassit</a:t>
                      </a:r>
                    </a:p>
                  </a:txBody>
                  <a:tcPr>
                    <a:lnT w="12700" cap="flat" cmpd="sng" algn="ctr">
                      <a:solidFill>
                        <a:schemeClr val="tx1"/>
                      </a:solidFill>
                      <a:prstDash val="solid"/>
                      <a:round/>
                      <a:headEnd type="none" w="med" len="med"/>
                      <a:tailEnd type="none" w="med" len="med"/>
                    </a:lnT>
                  </a:tcPr>
                </a:tc>
                <a:tc>
                  <a:txBody>
                    <a:bodyPr/>
                    <a:lstStyle/>
                    <a:p>
                      <a:pPr marL="0" indent="0">
                        <a:buFont typeface="Arial" panose="020B0604020202020204" pitchFamily="34" charset="0"/>
                        <a:buNone/>
                      </a:pPr>
                      <a:r>
                        <a:rPr lang="fi-FI" sz="1400" dirty="0"/>
                        <a:t>Markkinoille saatettu määrä (tn) tuoteryhmittäin.</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87125306"/>
                  </a:ext>
                </a:extLst>
              </a:tr>
              <a:tr h="370840">
                <a:tc>
                  <a:txBody>
                    <a:bodyPr/>
                    <a:lstStyle/>
                    <a:p>
                      <a:r>
                        <a:rPr lang="fi-FI" sz="1400" dirty="0"/>
                        <a:t>Artikla 4</a:t>
                      </a:r>
                    </a:p>
                  </a:txBody>
                  <a:tcPr/>
                </a:tc>
                <a:tc>
                  <a:txBody>
                    <a:bodyPr/>
                    <a:lstStyle/>
                    <a:p>
                      <a:r>
                        <a:rPr lang="fi-FI" sz="1400" b="0" dirty="0"/>
                        <a:t>Kulutuksen vähentäminen vuoden 2022 tasosta vuoteen 2026 mennessä</a:t>
                      </a:r>
                    </a:p>
                  </a:txBody>
                  <a:tcPr/>
                </a:tc>
                <a:tc>
                  <a:txBody>
                    <a:bodyPr/>
                    <a:lstStyle/>
                    <a:p>
                      <a:pPr marL="285750" indent="-285750">
                        <a:buFont typeface="Arial" panose="020B0604020202020204" pitchFamily="34" charset="0"/>
                        <a:buChar char="•"/>
                      </a:pPr>
                      <a:r>
                        <a:rPr lang="fi-FI" sz="1400" dirty="0"/>
                        <a:t>Juomamukit ml. korkit ja kannet</a:t>
                      </a:r>
                    </a:p>
                    <a:p>
                      <a:pPr marL="285750" indent="-285750">
                        <a:buFont typeface="Arial" panose="020B0604020202020204" pitchFamily="34" charset="0"/>
                        <a:buChar char="•"/>
                      </a:pPr>
                      <a:r>
                        <a:rPr lang="fi-FI" sz="1400" dirty="0"/>
                        <a:t>Elintarvikepakkaukset</a:t>
                      </a:r>
                    </a:p>
                  </a:txBody>
                  <a:tcPr/>
                </a:tc>
                <a:tc>
                  <a:txBody>
                    <a:bodyPr/>
                    <a:lstStyle/>
                    <a:p>
                      <a:pPr marL="0" indent="0">
                        <a:buFont typeface="Arial" panose="020B0604020202020204" pitchFamily="34" charset="0"/>
                        <a:buNone/>
                      </a:pPr>
                      <a:r>
                        <a:rPr lang="fi-FI" sz="1400" kern="1200" dirty="0">
                          <a:solidFill>
                            <a:schemeClr val="dk1"/>
                          </a:solidFill>
                          <a:latin typeface="+mn-lt"/>
                          <a:ea typeface="+mn-ea"/>
                          <a:cs typeface="+mn-cs"/>
                        </a:rPr>
                        <a:t>Markkinoille saatettu määrä (tn) ja </a:t>
                      </a:r>
                      <a:r>
                        <a:rPr lang="fi-FI" sz="1400" b="1" kern="1200" dirty="0">
                          <a:solidFill>
                            <a:schemeClr val="dk1"/>
                          </a:solidFill>
                          <a:latin typeface="+mn-lt"/>
                          <a:ea typeface="+mn-ea"/>
                          <a:cs typeface="+mn-cs"/>
                        </a:rPr>
                        <a:t>muovin määrä </a:t>
                      </a:r>
                      <a:r>
                        <a:rPr lang="fi-FI" sz="1400" kern="1200" dirty="0">
                          <a:solidFill>
                            <a:schemeClr val="dk1"/>
                          </a:solidFill>
                          <a:latin typeface="+mn-lt"/>
                          <a:ea typeface="+mn-ea"/>
                          <a:cs typeface="+mn-cs"/>
                        </a:rPr>
                        <a:t>pakkauksissa (tn) tuoteryhmittäin.</a:t>
                      </a:r>
                    </a:p>
                  </a:txBody>
                  <a:tcPr/>
                </a:tc>
                <a:extLst>
                  <a:ext uri="{0D108BD9-81ED-4DB2-BD59-A6C34878D82A}">
                    <a16:rowId xmlns:a16="http://schemas.microsoft.com/office/drawing/2014/main" val="3367885163"/>
                  </a:ext>
                </a:extLst>
              </a:tr>
              <a:tr h="370840">
                <a:tc>
                  <a:txBody>
                    <a:bodyPr/>
                    <a:lstStyle/>
                    <a:p>
                      <a:r>
                        <a:rPr lang="fi-FI" sz="1400" dirty="0"/>
                        <a:t>Artikla 6</a:t>
                      </a:r>
                    </a:p>
                  </a:txBody>
                  <a:tcPr/>
                </a:tc>
                <a:tc>
                  <a:txBody>
                    <a:bodyPr/>
                    <a:lstStyle/>
                    <a:p>
                      <a:r>
                        <a:rPr lang="fi-FI" sz="1400" b="0" dirty="0"/>
                        <a:t>Kierrätetyn muovin osuus juomapulloissa: </a:t>
                      </a:r>
                    </a:p>
                    <a:p>
                      <a:r>
                        <a:rPr lang="fi-FI" sz="1400" dirty="0"/>
                        <a:t>V. 2025: vähintään 25 %* (PET-pullot)</a:t>
                      </a:r>
                    </a:p>
                    <a:p>
                      <a:pPr marL="0" marR="0" lvl="0" indent="0" algn="l" defTabSz="914377" rtl="0" eaLnBrk="1" fontAlgn="auto" latinLnBrk="0" hangingPunct="1">
                        <a:lnSpc>
                          <a:spcPct val="100000"/>
                        </a:lnSpc>
                        <a:spcBef>
                          <a:spcPts val="0"/>
                        </a:spcBef>
                        <a:spcAft>
                          <a:spcPts val="0"/>
                        </a:spcAft>
                        <a:buClrTx/>
                        <a:buSzTx/>
                        <a:buFontTx/>
                        <a:buNone/>
                        <a:tabLst/>
                        <a:defRPr/>
                      </a:pPr>
                      <a:r>
                        <a:rPr lang="fi-FI" sz="1400" dirty="0"/>
                        <a:t>V. 2030: vähintään 30 %* (Juomapullot)</a:t>
                      </a:r>
                    </a:p>
                    <a:p>
                      <a:r>
                        <a:rPr lang="fi-FI" sz="1400" b="0" dirty="0"/>
                        <a:t>*) Lasketaan keskiarvona jäsenmaassa markkinoille saatetuista pulloista</a:t>
                      </a:r>
                    </a:p>
                  </a:txBody>
                  <a:tcPr/>
                </a:tc>
                <a:tc>
                  <a:txBody>
                    <a:bodyPr/>
                    <a:lstStyle/>
                    <a:p>
                      <a:pPr marL="285750" indent="-285750">
                        <a:buFont typeface="Arial" panose="020B0604020202020204" pitchFamily="34" charset="0"/>
                        <a:buChar char="•"/>
                      </a:pPr>
                      <a:r>
                        <a:rPr lang="fi-FI" sz="1400" dirty="0"/>
                        <a:t>Juomapullot, ml. korkit ja kannet</a:t>
                      </a:r>
                    </a:p>
                  </a:txBody>
                  <a:tcPr/>
                </a:tc>
                <a:tc>
                  <a:txBody>
                    <a:bodyPr/>
                    <a:lstStyle/>
                    <a:p>
                      <a:pPr marL="0" indent="0">
                        <a:buFont typeface="Arial" panose="020B0604020202020204" pitchFamily="34" charset="0"/>
                        <a:buNone/>
                      </a:pPr>
                      <a:r>
                        <a:rPr lang="fi-FI" sz="1400" dirty="0"/>
                        <a:t>Markkinoille saatettu määrä (tn) ja </a:t>
                      </a:r>
                      <a:r>
                        <a:rPr lang="fi-FI" sz="1400" b="1" dirty="0"/>
                        <a:t>kierrätetyn muovin määrä </a:t>
                      </a:r>
                      <a:r>
                        <a:rPr lang="fi-FI" sz="1400" dirty="0"/>
                        <a:t>pakkauksissa (</a:t>
                      </a:r>
                      <a:r>
                        <a:rPr lang="fi-FI" sz="1400" dirty="0">
                          <a:solidFill>
                            <a:schemeClr val="bg1"/>
                          </a:solidFill>
                        </a:rPr>
                        <a:t>tn), PET-pullot ja muut kuin PET-pullot erikseen.</a:t>
                      </a:r>
                    </a:p>
                  </a:txBody>
                  <a:tcPr/>
                </a:tc>
                <a:extLst>
                  <a:ext uri="{0D108BD9-81ED-4DB2-BD59-A6C34878D82A}">
                    <a16:rowId xmlns:a16="http://schemas.microsoft.com/office/drawing/2014/main" val="403559725"/>
                  </a:ext>
                </a:extLst>
              </a:tr>
              <a:tr h="370840">
                <a:tc>
                  <a:txBody>
                    <a:bodyPr/>
                    <a:lstStyle/>
                    <a:p>
                      <a:r>
                        <a:rPr lang="fi-FI" sz="1400" dirty="0"/>
                        <a:t>Artikla 9</a:t>
                      </a:r>
                    </a:p>
                  </a:txBody>
                  <a:tcPr/>
                </a:tc>
                <a:tc>
                  <a:txBody>
                    <a:bodyPr/>
                    <a:lstStyle/>
                    <a:p>
                      <a:r>
                        <a:rPr lang="fi-FI" sz="1400" b="0" dirty="0"/>
                        <a:t>Juomapullojen erilliskeräys:</a:t>
                      </a:r>
                    </a:p>
                    <a:p>
                      <a:r>
                        <a:rPr lang="fi-FI" sz="1400" dirty="0"/>
                        <a:t>Vuonna 2025: 77 %</a:t>
                      </a:r>
                    </a:p>
                    <a:p>
                      <a:r>
                        <a:rPr lang="fi-FI" sz="1400" dirty="0"/>
                        <a:t>Vuonna 2029: 90 %</a:t>
                      </a:r>
                    </a:p>
                  </a:txBody>
                  <a:tcPr/>
                </a:tc>
                <a:tc>
                  <a:txBody>
                    <a:bodyPr/>
                    <a:lstStyle/>
                    <a:p>
                      <a:pPr marL="285750" indent="-285750">
                        <a:buFont typeface="Arial" panose="020B0604020202020204" pitchFamily="34" charset="0"/>
                        <a:buChar char="•"/>
                      </a:pPr>
                      <a:r>
                        <a:rPr lang="fi-FI" sz="1400" dirty="0"/>
                        <a:t>Juomapullot, ml. korkit ja kannet</a:t>
                      </a:r>
                    </a:p>
                  </a:txBody>
                  <a:tcPr/>
                </a:tc>
                <a:tc>
                  <a:txBody>
                    <a:bodyPr/>
                    <a:lstStyle/>
                    <a:p>
                      <a:pPr marL="0" indent="0">
                        <a:buFont typeface="Arial" panose="020B0604020202020204" pitchFamily="34" charset="0"/>
                        <a:buNone/>
                      </a:pPr>
                      <a:r>
                        <a:rPr lang="fi-FI" sz="1400" dirty="0"/>
                        <a:t>Markkinoille saatettu määrä (tn).</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400" dirty="0">
                        <a:solidFill>
                          <a:srgbClr val="FF0000"/>
                        </a:solidFill>
                      </a:endParaRPr>
                    </a:p>
                    <a:p>
                      <a:pPr marL="0" indent="0">
                        <a:buFont typeface="Arial" panose="020B0604020202020204" pitchFamily="34" charset="0"/>
                        <a:buNone/>
                      </a:pPr>
                      <a:r>
                        <a:rPr lang="fi-FI" sz="1400" dirty="0"/>
                        <a:t>Erilliskerätty määrä (tuottajayhteisöt keräävät tiedon)</a:t>
                      </a:r>
                    </a:p>
                  </a:txBody>
                  <a:tcPr/>
                </a:tc>
                <a:extLst>
                  <a:ext uri="{0D108BD9-81ED-4DB2-BD59-A6C34878D82A}">
                    <a16:rowId xmlns:a16="http://schemas.microsoft.com/office/drawing/2014/main" val="2218601842"/>
                  </a:ext>
                </a:extLst>
              </a:tr>
            </a:tbl>
          </a:graphicData>
        </a:graphic>
      </p:graphicFrame>
      <p:sp>
        <p:nvSpPr>
          <p:cNvPr id="3" name="Dian numeron paikkamerkki 2">
            <a:extLst>
              <a:ext uri="{FF2B5EF4-FFF2-40B4-BE49-F238E27FC236}">
                <a16:creationId xmlns:a16="http://schemas.microsoft.com/office/drawing/2014/main" id="{6FDFD375-486A-4E61-90E2-92AC1E9D9FC4}"/>
              </a:ext>
            </a:extLst>
          </p:cNvPr>
          <p:cNvSpPr>
            <a:spLocks noGrp="1"/>
          </p:cNvSpPr>
          <p:nvPr>
            <p:ph type="sldNum" sz="quarter" idx="12"/>
          </p:nvPr>
        </p:nvSpPr>
        <p:spPr>
          <a:xfrm>
            <a:off x="9422513" y="6462785"/>
            <a:ext cx="2743200" cy="365125"/>
          </a:xfrm>
        </p:spPr>
        <p:txBody>
          <a:bodyPr/>
          <a:lstStyle/>
          <a:p>
            <a:fld id="{2E67C0D2-E0AE-5949-8C4B-013842102C7D}" type="slidenum">
              <a:rPr lang="en-FI" smtClean="0"/>
              <a:t>26</a:t>
            </a:fld>
            <a:endParaRPr lang="en-FI" dirty="0"/>
          </a:p>
        </p:txBody>
      </p:sp>
    </p:spTree>
    <p:extLst>
      <p:ext uri="{BB962C8B-B14F-4D97-AF65-F5344CB8AC3E}">
        <p14:creationId xmlns:p14="http://schemas.microsoft.com/office/powerpoint/2010/main" val="1336832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015A1A-3FCD-4244-8328-A222FDC71A3F}"/>
              </a:ext>
            </a:extLst>
          </p:cNvPr>
          <p:cNvSpPr>
            <a:spLocks noGrp="1"/>
          </p:cNvSpPr>
          <p:nvPr>
            <p:ph type="title"/>
          </p:nvPr>
        </p:nvSpPr>
        <p:spPr>
          <a:xfrm>
            <a:off x="653537" y="373593"/>
            <a:ext cx="10358801" cy="1117228"/>
          </a:xfrm>
        </p:spPr>
        <p:txBody>
          <a:bodyPr>
            <a:normAutofit fontScale="90000"/>
          </a:bodyPr>
          <a:lstStyle/>
          <a:p>
            <a:r>
              <a:rPr lang="fi-FI" dirty="0"/>
              <a:t>SUP-raportointi käynnistyy pakkausten osalta vuonna 2024 </a:t>
            </a:r>
            <a:br>
              <a:rPr lang="fi-FI" dirty="0"/>
            </a:br>
            <a:r>
              <a:rPr lang="fi-FI" sz="2000" dirty="0"/>
              <a:t>(raportoidaan vuoden 2023 pakkaustiedot)</a:t>
            </a:r>
            <a:endParaRPr lang="fi-FI" sz="2800" dirty="0"/>
          </a:p>
        </p:txBody>
      </p:sp>
      <p:sp>
        <p:nvSpPr>
          <p:cNvPr id="3" name="Tekstiruutu 2">
            <a:extLst>
              <a:ext uri="{FF2B5EF4-FFF2-40B4-BE49-F238E27FC236}">
                <a16:creationId xmlns:a16="http://schemas.microsoft.com/office/drawing/2014/main" id="{186F74CA-8846-4AFB-B123-6F6BAB8064A4}"/>
              </a:ext>
            </a:extLst>
          </p:cNvPr>
          <p:cNvSpPr txBox="1"/>
          <p:nvPr/>
        </p:nvSpPr>
        <p:spPr>
          <a:xfrm>
            <a:off x="653537" y="2499235"/>
            <a:ext cx="10511624" cy="2862322"/>
          </a:xfrm>
          <a:prstGeom prst="rect">
            <a:avLst/>
          </a:prstGeom>
          <a:noFill/>
        </p:spPr>
        <p:txBody>
          <a:bodyPr wrap="square" rtlCol="0">
            <a:spAutoFit/>
          </a:bodyPr>
          <a:lstStyle/>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SUP-raportointi käynnistyy vuoden 2024 alussa, kun Ringille raportoidaan vuoden 2023 pakkaustiedot. </a:t>
            </a:r>
          </a:p>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SUP-tiedot kerätään pakkaustietojen perusraportoinnin yhteydessä tiedonkeruuseen lisättävällä SUP-lomakkeella</a:t>
            </a:r>
          </a:p>
          <a:p>
            <a:pPr marL="285750" indent="-285750">
              <a:buFont typeface="Arial" panose="020B0604020202020204" pitchFamily="34" charset="0"/>
              <a:buChar char="•"/>
            </a:pPr>
            <a:r>
              <a:rPr lang="fi-FI" sz="2000" dirty="0">
                <a:latin typeface="Arial" panose="020B0604020202020204" pitchFamily="34" charset="0"/>
                <a:cs typeface="Arial" panose="020B0604020202020204" pitchFamily="34" charset="0"/>
              </a:rPr>
              <a:t>SUP-pakkauksen raportoi yritys, joka raportoi pakkauksen myös pakkaustietojen perusraportoinnissa (”pakkauksen tuottaja”). </a:t>
            </a:r>
            <a:r>
              <a:rPr lang="fi-FI" sz="2000" dirty="0">
                <a:solidFill>
                  <a:srgbClr val="FF0000"/>
                </a:solidFill>
                <a:latin typeface="Arial" panose="020B0604020202020204" pitchFamily="34" charset="0"/>
                <a:cs typeface="Arial" panose="020B0604020202020204" pitchFamily="34" charset="0"/>
              </a:rPr>
              <a:t>Vuoden 2023 pakkaustiedot raportoi (29.2.2024 mennessä) yritys, joka oli pakkauksen tuottaja v 2023, katso määritelmä dia 10. </a:t>
            </a:r>
          </a:p>
          <a:p>
            <a:pPr marL="285750" indent="-285750">
              <a:buFont typeface="Arial" panose="020B0604020202020204" pitchFamily="34" charset="0"/>
              <a:buChar char="•"/>
            </a:pPr>
            <a:endParaRPr lang="fi-FI" sz="2000" dirty="0">
              <a:latin typeface="Arial" panose="020B0604020202020204" pitchFamily="34" charset="0"/>
              <a:cs typeface="Arial" panose="020B0604020202020204" pitchFamily="34" charset="0"/>
            </a:endParaRPr>
          </a:p>
        </p:txBody>
      </p:sp>
      <p:sp>
        <p:nvSpPr>
          <p:cNvPr id="7" name="Dian numeron paikkamerkki 6">
            <a:extLst>
              <a:ext uri="{FF2B5EF4-FFF2-40B4-BE49-F238E27FC236}">
                <a16:creationId xmlns:a16="http://schemas.microsoft.com/office/drawing/2014/main" id="{9DB2516A-EB77-405B-8615-6B88C6AAF473}"/>
              </a:ext>
            </a:extLst>
          </p:cNvPr>
          <p:cNvSpPr>
            <a:spLocks noGrp="1"/>
          </p:cNvSpPr>
          <p:nvPr>
            <p:ph type="sldNum" sz="quarter" idx="12"/>
          </p:nvPr>
        </p:nvSpPr>
        <p:spPr/>
        <p:txBody>
          <a:bodyPr/>
          <a:lstStyle/>
          <a:p>
            <a:fld id="{2E67C0D2-E0AE-5949-8C4B-013842102C7D}" type="slidenum">
              <a:rPr lang="en-FI" smtClean="0"/>
              <a:t>27</a:t>
            </a:fld>
            <a:endParaRPr lang="en-FI"/>
          </a:p>
        </p:txBody>
      </p:sp>
    </p:spTree>
    <p:extLst>
      <p:ext uri="{BB962C8B-B14F-4D97-AF65-F5344CB8AC3E}">
        <p14:creationId xmlns:p14="http://schemas.microsoft.com/office/powerpoint/2010/main" val="206691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6FCF-0D2A-9D45-9D78-DEA45ADC9A51}"/>
              </a:ext>
            </a:extLst>
          </p:cNvPr>
          <p:cNvSpPr>
            <a:spLocks noGrp="1"/>
          </p:cNvSpPr>
          <p:nvPr>
            <p:ph type="title"/>
          </p:nvPr>
        </p:nvSpPr>
        <p:spPr>
          <a:xfrm>
            <a:off x="371040" y="294198"/>
            <a:ext cx="10728760" cy="985470"/>
          </a:xfrm>
        </p:spPr>
        <p:txBody>
          <a:bodyPr>
            <a:normAutofit fontScale="90000"/>
          </a:bodyPr>
          <a:lstStyle/>
          <a:p>
            <a:r>
              <a:rPr lang="fi-FI" dirty="0">
                <a:latin typeface="Arial"/>
                <a:cs typeface="Arial"/>
              </a:rPr>
              <a:t>SUP-raportointi Ringille </a:t>
            </a:r>
            <a:r>
              <a:rPr lang="fi-FI" sz="2700" dirty="0">
                <a:latin typeface="Arial"/>
                <a:cs typeface="Arial"/>
              </a:rPr>
              <a:t>(vuoden 2023 pakkaustiedot)</a:t>
            </a:r>
            <a:br>
              <a:rPr lang="fi-FI" sz="2700" b="0" dirty="0"/>
            </a:br>
            <a:r>
              <a:rPr lang="fi-FI" sz="2000" b="0" dirty="0">
                <a:solidFill>
                  <a:srgbClr val="0070C0"/>
                </a:solidFill>
                <a:latin typeface="Arial"/>
                <a:cs typeface="Arial"/>
              </a:rPr>
              <a:t>Taulukkoon merkitty ”</a:t>
            </a:r>
            <a:r>
              <a:rPr lang="fi-FI" sz="2000" b="0" dirty="0">
                <a:solidFill>
                  <a:schemeClr val="bg1"/>
                </a:solidFill>
                <a:latin typeface="Arial"/>
                <a:cs typeface="Arial"/>
              </a:rPr>
              <a:t>x</a:t>
            </a:r>
            <a:r>
              <a:rPr lang="fi-FI" sz="2000" b="0" dirty="0">
                <a:solidFill>
                  <a:srgbClr val="0070C0"/>
                </a:solidFill>
                <a:latin typeface="Arial"/>
                <a:cs typeface="Arial"/>
              </a:rPr>
              <a:t>” on raportoitava tieto (raportointi tonneina), </a:t>
            </a:r>
            <a:r>
              <a:rPr lang="fi-FI" sz="2000" b="0" dirty="0">
                <a:solidFill>
                  <a:srgbClr val="FF0000"/>
                </a:solidFill>
                <a:latin typeface="Arial"/>
                <a:cs typeface="Arial"/>
              </a:rPr>
              <a:t>huom. pakkaukset eriteltävä päämateriaalin mukaan, ks. diat 29-30.</a:t>
            </a:r>
            <a:endParaRPr lang="en-FI" sz="2000" b="0" dirty="0">
              <a:solidFill>
                <a:srgbClr val="FF0000"/>
              </a:solidFill>
              <a:latin typeface="Arial"/>
              <a:cs typeface="Arial"/>
            </a:endParaRPr>
          </a:p>
        </p:txBody>
      </p:sp>
      <p:graphicFrame>
        <p:nvGraphicFramePr>
          <p:cNvPr id="4" name="Taulukko 4">
            <a:extLst>
              <a:ext uri="{FF2B5EF4-FFF2-40B4-BE49-F238E27FC236}">
                <a16:creationId xmlns:a16="http://schemas.microsoft.com/office/drawing/2014/main" id="{5C12C93D-15D0-4983-BA5A-2697AB322310}"/>
              </a:ext>
            </a:extLst>
          </p:cNvPr>
          <p:cNvGraphicFramePr>
            <a:graphicFrameLocks noGrp="1"/>
          </p:cNvGraphicFramePr>
          <p:nvPr>
            <p:ph idx="1"/>
            <p:extLst>
              <p:ext uri="{D42A27DB-BD31-4B8C-83A1-F6EECF244321}">
                <p14:modId xmlns:p14="http://schemas.microsoft.com/office/powerpoint/2010/main" val="3766052229"/>
              </p:ext>
            </p:extLst>
          </p:nvPr>
        </p:nvGraphicFramePr>
        <p:xfrm>
          <a:off x="426574" y="1271673"/>
          <a:ext cx="10942723" cy="5396955"/>
        </p:xfrm>
        <a:graphic>
          <a:graphicData uri="http://schemas.openxmlformats.org/drawingml/2006/table">
            <a:tbl>
              <a:tblPr firstRow="1" bandRow="1">
                <a:tableStyleId>{5C22544A-7EE6-4342-B048-85BDC9FD1C3A}</a:tableStyleId>
              </a:tblPr>
              <a:tblGrid>
                <a:gridCol w="4886826">
                  <a:extLst>
                    <a:ext uri="{9D8B030D-6E8A-4147-A177-3AD203B41FA5}">
                      <a16:colId xmlns:a16="http://schemas.microsoft.com/office/drawing/2014/main" val="3491895537"/>
                    </a:ext>
                  </a:extLst>
                </a:gridCol>
                <a:gridCol w="2188123">
                  <a:extLst>
                    <a:ext uri="{9D8B030D-6E8A-4147-A177-3AD203B41FA5}">
                      <a16:colId xmlns:a16="http://schemas.microsoft.com/office/drawing/2014/main" val="2001201178"/>
                    </a:ext>
                  </a:extLst>
                </a:gridCol>
                <a:gridCol w="1858296">
                  <a:extLst>
                    <a:ext uri="{9D8B030D-6E8A-4147-A177-3AD203B41FA5}">
                      <a16:colId xmlns:a16="http://schemas.microsoft.com/office/drawing/2014/main" val="3783723185"/>
                    </a:ext>
                  </a:extLst>
                </a:gridCol>
                <a:gridCol w="2009478">
                  <a:extLst>
                    <a:ext uri="{9D8B030D-6E8A-4147-A177-3AD203B41FA5}">
                      <a16:colId xmlns:a16="http://schemas.microsoft.com/office/drawing/2014/main" val="1498491235"/>
                    </a:ext>
                  </a:extLst>
                </a:gridCol>
              </a:tblGrid>
              <a:tr h="628347">
                <a:tc>
                  <a:txBody>
                    <a:bodyPr/>
                    <a:lstStyle/>
                    <a:p>
                      <a:r>
                        <a:rPr lang="fi-FI" sz="1800" dirty="0">
                          <a:latin typeface="Arial" panose="020B0604020202020204" pitchFamily="34" charset="0"/>
                          <a:cs typeface="Arial" panose="020B0604020202020204" pitchFamily="34" charset="0"/>
                        </a:rPr>
                        <a:t>SUP-pakkausryhmä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Markkinoille saatettu määrä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Muovin määrä pakkauksissa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tc>
                  <a:txBody>
                    <a:bodyPr/>
                    <a:lstStyle/>
                    <a:p>
                      <a:r>
                        <a:rPr lang="fi-FI" sz="1300" b="0" dirty="0">
                          <a:latin typeface="Arial" panose="020B0604020202020204" pitchFamily="34" charset="0"/>
                          <a:cs typeface="Arial" panose="020B0604020202020204" pitchFamily="34" charset="0"/>
                        </a:rPr>
                        <a:t>Kierrätetyn muovin määrä pakkauksissa (tn)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6F3"/>
                    </a:solidFill>
                  </a:tcPr>
                </a:tc>
                <a:extLst>
                  <a:ext uri="{0D108BD9-81ED-4DB2-BD59-A6C34878D82A}">
                    <a16:rowId xmlns:a16="http://schemas.microsoft.com/office/drawing/2014/main" val="3817659914"/>
                  </a:ext>
                </a:extLst>
              </a:tr>
              <a:tr h="401334">
                <a:tc>
                  <a:txBody>
                    <a:bodyPr/>
                    <a:lstStyle/>
                    <a:p>
                      <a:pPr marL="342900" indent="-342900">
                        <a:buFont typeface="+mj-lt"/>
                        <a:buAutoNum type="arabicPeriod"/>
                      </a:pPr>
                      <a:r>
                        <a:rPr lang="fi-FI" sz="1300" dirty="0">
                          <a:latin typeface="Arial" panose="020B0604020202020204" pitchFamily="34" charset="0"/>
                          <a:cs typeface="Arial" panose="020B0604020202020204" pitchFamily="34" charset="0"/>
                        </a:rPr>
                        <a:t>Elintarvikepakkaukset </a:t>
                      </a:r>
                    </a:p>
                    <a:p>
                      <a:pPr marL="800089" lvl="1" indent="-342900">
                        <a:buFont typeface="Arial" panose="020B0604020202020204" pitchFamily="34" charset="0"/>
                        <a:buChar char="•"/>
                      </a:pPr>
                      <a:r>
                        <a:rPr lang="fi-FI" sz="1300" dirty="0">
                          <a:latin typeface="Arial" panose="020B0604020202020204" pitchFamily="34" charset="0"/>
                          <a:cs typeface="Arial" panose="020B0604020202020204" pitchFamily="34" charset="0"/>
                        </a:rPr>
                        <a:t>kokonaan muovista valmistetut</a:t>
                      </a:r>
                    </a:p>
                    <a:p>
                      <a:pPr marL="800089" lvl="1" indent="-342900">
                        <a:buFont typeface="Arial" panose="020B0604020202020204" pitchFamily="34" charset="0"/>
                        <a:buChar char="•"/>
                      </a:pPr>
                      <a:r>
                        <a:rPr lang="fi-FI" sz="1300" dirty="0">
                          <a:latin typeface="Arial" panose="020B0604020202020204" pitchFamily="34" charset="0"/>
                          <a:cs typeface="Arial" panose="020B0604020202020204" pitchFamily="34" charset="0"/>
                        </a:rPr>
                        <a:t>osittain muovista valmistetut</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p>
                      <a:pPr algn="ctr"/>
                      <a:r>
                        <a:rPr lang="fi-FI" sz="1300" b="1" dirty="0">
                          <a:solidFill>
                            <a:schemeClr val="bg1"/>
                          </a:solidFill>
                          <a:latin typeface="Arial" panose="020B0604020202020204" pitchFamily="34" charset="0"/>
                          <a:cs typeface="Arial" panose="020B0604020202020204" pitchFamily="34" charset="0"/>
                        </a:rPr>
                        <a:t>x</a:t>
                      </a:r>
                    </a:p>
                    <a:p>
                      <a:pPr algn="ctr"/>
                      <a:r>
                        <a:rPr lang="fi-FI" sz="1300" b="1" dirty="0">
                          <a:solidFill>
                            <a:schemeClr val="bg1"/>
                          </a:solidFill>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p>
                      <a:pPr algn="ctr"/>
                      <a:r>
                        <a:rPr lang="fi-FI" sz="1300" b="1" dirty="0">
                          <a:solidFill>
                            <a:schemeClr val="bg1"/>
                          </a:solidFill>
                          <a:latin typeface="Arial" panose="020B0604020202020204" pitchFamily="34" charset="0"/>
                          <a:cs typeface="Arial" panose="020B0604020202020204" pitchFamily="34" charset="0"/>
                        </a:rPr>
                        <a:t>x</a:t>
                      </a:r>
                    </a:p>
                    <a:p>
                      <a:pPr algn="ctr"/>
                      <a:r>
                        <a:rPr lang="fi-FI" sz="1300" b="1" dirty="0">
                          <a:solidFill>
                            <a:schemeClr val="bg1"/>
                          </a:solidFill>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tcPr>
                </a:tc>
                <a:tc>
                  <a:txBody>
                    <a:bodyPr/>
                    <a:lstStyle/>
                    <a:p>
                      <a:pPr algn="ctr"/>
                      <a:endParaRPr lang="fi-FI" sz="13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188699"/>
                  </a:ext>
                </a:extLst>
              </a:tr>
              <a:tr h="462788">
                <a:tc>
                  <a:txBody>
                    <a:bodyPr/>
                    <a:lstStyle/>
                    <a:p>
                      <a:pPr marL="342900" indent="-342900">
                        <a:buFont typeface="+mj-lt"/>
                        <a:buAutoNum type="arabicPeriod" startAt="2"/>
                      </a:pPr>
                      <a:r>
                        <a:rPr lang="fi-FI" sz="1300" dirty="0">
                          <a:latin typeface="Arial" panose="020B0604020202020204" pitchFamily="34" charset="0"/>
                          <a:cs typeface="Arial" panose="020B0604020202020204" pitchFamily="34" charset="0"/>
                        </a:rPr>
                        <a:t>Joustavasta materiaalista </a:t>
                      </a:r>
                      <a:r>
                        <a:rPr lang="fi-FI" sz="1300">
                          <a:latin typeface="Arial" panose="020B0604020202020204" pitchFamily="34" charset="0"/>
                          <a:cs typeface="Arial" panose="020B0604020202020204" pitchFamily="34" charset="0"/>
                        </a:rPr>
                        <a:t>valmistetut elintarvikepakkaukset </a:t>
                      </a:r>
                      <a:r>
                        <a:rPr lang="fi-FI" sz="1300" dirty="0">
                          <a:latin typeface="Arial" panose="020B0604020202020204" pitchFamily="34" charset="0"/>
                          <a:cs typeface="Arial" panose="020B0604020202020204" pitchFamily="34" charset="0"/>
                        </a:rPr>
                        <a:t>ja kääreet</a:t>
                      </a:r>
                    </a:p>
                  </a:txBody>
                  <a:tcPr/>
                </a:tc>
                <a:tc>
                  <a:txBody>
                    <a:bodyPr/>
                    <a:lstStyle/>
                    <a:p>
                      <a:pPr algn="ctr"/>
                      <a:r>
                        <a:rPr lang="fi-FI" sz="1300" b="1" dirty="0">
                          <a:solidFill>
                            <a:schemeClr val="bg1"/>
                          </a:solidFill>
                          <a:latin typeface="Arial" panose="020B0604020202020204" pitchFamily="34" charset="0"/>
                          <a:cs typeface="Arial" panose="020B0604020202020204" pitchFamily="34" charset="0"/>
                        </a:rPr>
                        <a:t>x</a:t>
                      </a:r>
                    </a:p>
                  </a:txBody>
                  <a:tcPr/>
                </a:tc>
                <a:tc>
                  <a:txBody>
                    <a:bodyPr/>
                    <a:lstStyle/>
                    <a:p>
                      <a:pPr algn="ctr"/>
                      <a:endParaRPr lang="fi-FI" sz="1300" b="1" dirty="0">
                        <a:solidFill>
                          <a:schemeClr val="bg1"/>
                        </a:solidFill>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3641520"/>
                  </a:ext>
                </a:extLst>
              </a:tr>
              <a:tr h="342360">
                <a:tc gridSpan="4">
                  <a:txBody>
                    <a:bodyPr/>
                    <a:lstStyle/>
                    <a:p>
                      <a:pPr marL="342900" marR="0" lvl="0" indent="-342900" algn="l" defTabSz="914377" rtl="0" eaLnBrk="1" fontAlgn="auto" latinLnBrk="0" hangingPunct="1">
                        <a:lnSpc>
                          <a:spcPct val="100000"/>
                        </a:lnSpc>
                        <a:spcBef>
                          <a:spcPts val="0"/>
                        </a:spcBef>
                        <a:spcAft>
                          <a:spcPts val="0"/>
                        </a:spcAft>
                        <a:buClrTx/>
                        <a:buSzTx/>
                        <a:buFont typeface="+mj-lt"/>
                        <a:buAutoNum type="arabicPeriod" startAt="3"/>
                        <a:tabLst/>
                        <a:defRPr/>
                      </a:pPr>
                      <a:r>
                        <a:rPr lang="fi-FI" sz="1300" kern="1200" dirty="0">
                          <a:solidFill>
                            <a:schemeClr val="dk1"/>
                          </a:solidFill>
                          <a:latin typeface="Arial" panose="020B0604020202020204" pitchFamily="34" charset="0"/>
                          <a:ea typeface="+mn-ea"/>
                          <a:cs typeface="Arial" panose="020B0604020202020204" pitchFamily="34" charset="0"/>
                        </a:rPr>
                        <a:t>Juomapakkaukset </a:t>
                      </a:r>
                      <a:r>
                        <a:rPr lang="fi-FI" sz="1300" kern="1200" dirty="0">
                          <a:solidFill>
                            <a:srgbClr val="0070C0"/>
                          </a:solidFill>
                          <a:latin typeface="Arial" panose="020B0604020202020204" pitchFamily="34" charset="0"/>
                          <a:ea typeface="+mn-ea"/>
                          <a:cs typeface="Arial" panose="020B0604020202020204" pitchFamily="34" charset="0"/>
                        </a:rPr>
                        <a:t>(Huom. Ringille ei raportoida pantillisia juomapakkauksia pakkaustietojen perusraportoinnissa eikä SUP-raportoinnissa)</a:t>
                      </a:r>
                      <a:r>
                        <a:rPr lang="fi-FI" sz="1300" kern="1200" dirty="0">
                          <a:solidFill>
                            <a:schemeClr val="dk1"/>
                          </a:solidFill>
                          <a:latin typeface="Arial" panose="020B0604020202020204" pitchFamily="34" charset="0"/>
                          <a:ea typeface="+mn-ea"/>
                          <a:cs typeface="Arial" panose="020B0604020202020204" pitchFamily="34" charset="0"/>
                        </a:rPr>
                        <a:t>: </a:t>
                      </a:r>
                    </a:p>
                  </a:txBody>
                  <a:tcPr/>
                </a:tc>
                <a:tc hMerge="1">
                  <a:txBody>
                    <a:bodyPr/>
                    <a:lstStyle/>
                    <a:p>
                      <a:pPr algn="ctr"/>
                      <a:endParaRPr lang="fi-FI" sz="1400" b="1" dirty="0"/>
                    </a:p>
                  </a:txBody>
                  <a:tcPr>
                    <a:solidFill>
                      <a:schemeClr val="accent4">
                        <a:lumMod val="40000"/>
                        <a:lumOff val="60000"/>
                      </a:schemeClr>
                    </a:solidFill>
                  </a:tcPr>
                </a:tc>
                <a:tc hMerge="1">
                  <a:txBody>
                    <a:bodyPr/>
                    <a:lstStyle/>
                    <a:p>
                      <a:pPr marL="0" algn="ctr" defTabSz="914377" rtl="0" eaLnBrk="1" latinLnBrk="0" hangingPunct="1"/>
                      <a:endParaRPr lang="fi-FI" sz="1400" b="1" kern="1200" baseline="30000" dirty="0">
                        <a:solidFill>
                          <a:schemeClr val="dk1"/>
                        </a:solidFill>
                        <a:latin typeface="+mn-lt"/>
                        <a:ea typeface="+mn-ea"/>
                        <a:cs typeface="+mn-cs"/>
                      </a:endParaRPr>
                    </a:p>
                  </a:txBody>
                  <a:tcPr>
                    <a:solidFill>
                      <a:schemeClr val="accent4">
                        <a:lumMod val="40000"/>
                        <a:lumOff val="60000"/>
                      </a:schemeClr>
                    </a:solidFill>
                  </a:tcPr>
                </a:tc>
                <a:tc hMerge="1">
                  <a:txBody>
                    <a:bodyPr/>
                    <a:lstStyle/>
                    <a:p>
                      <a:pPr algn="ctr"/>
                      <a:endParaRPr lang="fi-FI" sz="1400" b="1" dirty="0"/>
                    </a:p>
                  </a:txBody>
                  <a:tcPr>
                    <a:solidFill>
                      <a:schemeClr val="accent4">
                        <a:lumMod val="40000"/>
                        <a:lumOff val="60000"/>
                      </a:schemeClr>
                    </a:solidFill>
                  </a:tcPr>
                </a:tc>
                <a:extLst>
                  <a:ext uri="{0D108BD9-81ED-4DB2-BD59-A6C34878D82A}">
                    <a16:rowId xmlns:a16="http://schemas.microsoft.com/office/drawing/2014/main" val="3979945526"/>
                  </a:ext>
                </a:extLst>
              </a:tr>
              <a:tr h="342360">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PET-juomapullot, ml. korkit ja kannet</a:t>
                      </a:r>
                      <a:endParaRPr lang="fi-FI" sz="1300" baseline="30000" dirty="0">
                        <a:latin typeface="Arial" panose="020B0604020202020204" pitchFamily="34" charset="0"/>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marL="0" algn="ctr" defTabSz="914377" rtl="0" eaLnBrk="1" latinLnBrk="0" hangingPunct="1"/>
                      <a:endParaRPr lang="fi-FI" sz="1300" b="1" kern="1200" baseline="300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extLst>
                  <a:ext uri="{0D108BD9-81ED-4DB2-BD59-A6C34878D82A}">
                    <a16:rowId xmlns:a16="http://schemas.microsoft.com/office/drawing/2014/main" val="3103637633"/>
                  </a:ext>
                </a:extLst>
              </a:tr>
              <a:tr h="342360">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Muut juomapullot kuin PET, ml. korkit ja kannet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marL="0" algn="ctr" defTabSz="914377" rtl="0" eaLnBrk="1" latinLnBrk="0" hangingPunct="1"/>
                      <a:endParaRPr lang="fi-FI" sz="1300" b="1" kern="1200" baseline="30000" dirty="0">
                        <a:solidFill>
                          <a:schemeClr val="dk1"/>
                        </a:solidFill>
                        <a:latin typeface="Arial" panose="020B0604020202020204" pitchFamily="34" charset="0"/>
                        <a:ea typeface="+mn-ea"/>
                        <a:cs typeface="Arial" panose="020B0604020202020204" pitchFamily="34" charset="0"/>
                      </a:endParaRPr>
                    </a:p>
                  </a:txBody>
                  <a:tcPr/>
                </a:tc>
                <a:tc>
                  <a:txBody>
                    <a:bodyPr/>
                    <a:lstStyle/>
                    <a:p>
                      <a:pPr algn="ctr"/>
                      <a:r>
                        <a:rPr lang="fi-FI" sz="1300" b="1" dirty="0">
                          <a:latin typeface="Arial" panose="020B0604020202020204" pitchFamily="34" charset="0"/>
                          <a:cs typeface="Arial" panose="020B0604020202020204" pitchFamily="34" charset="0"/>
                        </a:rPr>
                        <a:t>x</a:t>
                      </a:r>
                    </a:p>
                  </a:txBody>
                  <a:tcPr/>
                </a:tc>
                <a:extLst>
                  <a:ext uri="{0D108BD9-81ED-4DB2-BD59-A6C34878D82A}">
                    <a16:rowId xmlns:a16="http://schemas.microsoft.com/office/drawing/2014/main" val="946735958"/>
                  </a:ext>
                </a:extLst>
              </a:tr>
              <a:tr h="400166">
                <a:tc>
                  <a:txBody>
                    <a:bodyPr/>
                    <a:lstStyle/>
                    <a:p>
                      <a:pPr marL="628639" lvl="1" indent="-171450">
                        <a:buFont typeface="Arial" panose="020B0604020202020204" pitchFamily="34" charset="0"/>
                        <a:buChar char="•"/>
                      </a:pPr>
                      <a:r>
                        <a:rPr lang="fi-FI" sz="1300" dirty="0">
                          <a:latin typeface="Arial" panose="020B0604020202020204" pitchFamily="34" charset="0"/>
                          <a:cs typeface="Arial" panose="020B0604020202020204" pitchFamily="34" charset="0"/>
                        </a:rPr>
                        <a:t>Muut juomapakkaukset kuin juomapullot, ml. korkit ja kannet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8073124"/>
                  </a:ext>
                </a:extLst>
              </a:tr>
              <a:tr h="366408">
                <a:tc gridSpan="4">
                  <a:txBody>
                    <a:bodyPr/>
                    <a:lstStyle/>
                    <a:p>
                      <a:pPr marL="342900" indent="-342900">
                        <a:buFont typeface="+mj-lt"/>
                        <a:buAutoNum type="arabicPeriod" startAt="4"/>
                      </a:pPr>
                      <a:r>
                        <a:rPr lang="fi-FI" sz="1300" dirty="0">
                          <a:latin typeface="Arial" panose="020B0604020202020204" pitchFamily="34" charset="0"/>
                          <a:cs typeface="Arial" panose="020B0604020202020204" pitchFamily="34" charset="0"/>
                        </a:rPr>
                        <a:t>Juomamukit ml. kannet:</a:t>
                      </a:r>
                    </a:p>
                  </a:txBody>
                  <a:tcPr/>
                </a:tc>
                <a:tc hMerge="1">
                  <a:txBody>
                    <a:bodyPr/>
                    <a:lstStyle/>
                    <a:p>
                      <a:pPr algn="ctr"/>
                      <a:endParaRPr lang="fi-FI" sz="1400" b="1" dirty="0"/>
                    </a:p>
                  </a:txBody>
                  <a:tcPr>
                    <a:solidFill>
                      <a:srgbClr val="C0C0C0"/>
                    </a:solidFill>
                  </a:tcPr>
                </a:tc>
                <a:tc hMerge="1">
                  <a:txBody>
                    <a:bodyPr/>
                    <a:lstStyle/>
                    <a:p>
                      <a:pPr algn="ctr"/>
                      <a:endParaRPr lang="fi-FI" sz="1400" b="1" dirty="0"/>
                    </a:p>
                  </a:txBody>
                  <a:tcPr>
                    <a:solidFill>
                      <a:srgbClr val="C0C0C0"/>
                    </a:solidFill>
                  </a:tcPr>
                </a:tc>
                <a:tc hMerge="1">
                  <a:txBody>
                    <a:bodyPr/>
                    <a:lstStyle/>
                    <a:p>
                      <a:pPr algn="ctr"/>
                      <a:endParaRPr lang="fi-FI" sz="1400" b="1" dirty="0"/>
                    </a:p>
                  </a:txBody>
                  <a:tcPr>
                    <a:solidFill>
                      <a:srgbClr val="C0C0C0"/>
                    </a:solidFill>
                  </a:tcPr>
                </a:tc>
                <a:extLst>
                  <a:ext uri="{0D108BD9-81ED-4DB2-BD59-A6C34878D82A}">
                    <a16:rowId xmlns:a16="http://schemas.microsoft.com/office/drawing/2014/main" val="688156465"/>
                  </a:ext>
                </a:extLst>
              </a:tr>
              <a:tr h="327094">
                <a:tc>
                  <a:txBody>
                    <a:bodyPr/>
                    <a:lstStyle/>
                    <a:p>
                      <a:pPr marL="628639" lvl="1"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Valmiiksi täytetyt tai myyntipaikalla täytettävät mukit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kokonaan muovista valmistetut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osittain muovista valmistetut</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9043132"/>
                  </a:ext>
                </a:extLst>
              </a:tr>
              <a:tr h="303374">
                <a:tc>
                  <a:txBody>
                    <a:bodyPr/>
                    <a:lstStyle/>
                    <a:p>
                      <a:pPr marL="628639" marR="0" lvl="1"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300" kern="1200" dirty="0">
                          <a:solidFill>
                            <a:schemeClr val="dk1"/>
                          </a:solidFill>
                          <a:latin typeface="Arial" panose="020B0604020202020204" pitchFamily="34" charset="0"/>
                          <a:ea typeface="+mn-ea"/>
                          <a:cs typeface="Arial" panose="020B0604020202020204" pitchFamily="34" charset="0"/>
                        </a:rPr>
                        <a:t>Tyhjänä myytävät mukit (</a:t>
                      </a:r>
                      <a:r>
                        <a:rPr lang="fi-FI" sz="1200" kern="1200" dirty="0">
                          <a:solidFill>
                            <a:schemeClr val="dk1"/>
                          </a:solidFill>
                          <a:latin typeface="Arial" panose="020B0604020202020204" pitchFamily="34" charset="0"/>
                          <a:ea typeface="+mn-ea"/>
                          <a:cs typeface="Arial" panose="020B0604020202020204" pitchFamily="34" charset="0"/>
                        </a:rPr>
                        <a:t>ei ole pakkaus</a:t>
                      </a:r>
                      <a:r>
                        <a:rPr lang="fi-FI" sz="1300" kern="1200" dirty="0">
                          <a:solidFill>
                            <a:schemeClr val="dk1"/>
                          </a:solidFill>
                          <a:latin typeface="Arial" panose="020B0604020202020204" pitchFamily="34" charset="0"/>
                          <a:ea typeface="+mn-ea"/>
                          <a:cs typeface="Arial" panose="020B0604020202020204" pitchFamily="34" charset="0"/>
                        </a:rPr>
                        <a: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kokonaan muovista valmistetut</a:t>
                      </a:r>
                    </a:p>
                    <a:p>
                      <a:pPr marL="1085827" lvl="2" indent="-171450" algn="l" defTabSz="914377" rtl="0" eaLnBrk="1" latinLnBrk="0" hangingPunct="1">
                        <a:buFont typeface="Arial" panose="020B0604020202020204" pitchFamily="34" charset="0"/>
                        <a:buChar char="•"/>
                      </a:pPr>
                      <a:r>
                        <a:rPr lang="fi-FI" sz="1300" kern="1200" dirty="0">
                          <a:solidFill>
                            <a:schemeClr val="dk1"/>
                          </a:solidFill>
                          <a:latin typeface="Arial" panose="020B0604020202020204" pitchFamily="34" charset="0"/>
                          <a:ea typeface="+mn-ea"/>
                          <a:cs typeface="Arial" panose="020B0604020202020204" pitchFamily="34" charset="0"/>
                        </a:rPr>
                        <a:t>osittain muovista valmistetut</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p>
                      <a:pPr algn="ctr"/>
                      <a:r>
                        <a:rPr lang="fi-FI" sz="1300" b="1" dirty="0">
                          <a:latin typeface="Arial" panose="020B0604020202020204" pitchFamily="34" charset="0"/>
                          <a:cs typeface="Arial" panose="020B0604020202020204" pitchFamily="34" charset="0"/>
                        </a:rPr>
                        <a:t>x</a:t>
                      </a:r>
                    </a:p>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95012653"/>
                  </a:ext>
                </a:extLst>
              </a:tr>
              <a:tr h="342360">
                <a:tc>
                  <a:txBody>
                    <a:bodyPr/>
                    <a:lstStyle/>
                    <a:p>
                      <a:pPr marL="342900" indent="-342900">
                        <a:buFont typeface="+mj-lt"/>
                        <a:buAutoNum type="arabicPeriod" startAt="5"/>
                      </a:pPr>
                      <a:r>
                        <a:rPr lang="fi-FI" sz="1300" dirty="0">
                          <a:latin typeface="Arial" panose="020B0604020202020204" pitchFamily="34" charset="0"/>
                          <a:cs typeface="Arial" panose="020B0604020202020204" pitchFamily="34" charset="0"/>
                        </a:rPr>
                        <a:t>Kevyet muoviset kantokassit</a:t>
                      </a:r>
                    </a:p>
                  </a:txBody>
                  <a:tcPr/>
                </a:tc>
                <a:tc>
                  <a:txBody>
                    <a:bodyPr/>
                    <a:lstStyle/>
                    <a:p>
                      <a:pPr algn="ctr"/>
                      <a:r>
                        <a:rPr lang="fi-FI" sz="1300" b="1" dirty="0">
                          <a:latin typeface="Arial" panose="020B0604020202020204" pitchFamily="34" charset="0"/>
                          <a:cs typeface="Arial" panose="020B0604020202020204" pitchFamily="34" charset="0"/>
                        </a:rPr>
                        <a:t>x</a:t>
                      </a: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tc>
                  <a:txBody>
                    <a:bodyPr/>
                    <a:lstStyle/>
                    <a:p>
                      <a:pPr algn="ctr"/>
                      <a:endParaRPr lang="fi-FI" sz="13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5582044"/>
                  </a:ext>
                </a:extLst>
              </a:tr>
            </a:tbl>
          </a:graphicData>
        </a:graphic>
      </p:graphicFrame>
      <p:sp>
        <p:nvSpPr>
          <p:cNvPr id="5" name="Puhekupla: Suorakulmio, kulmat pyöristettu 4">
            <a:extLst>
              <a:ext uri="{FF2B5EF4-FFF2-40B4-BE49-F238E27FC236}">
                <a16:creationId xmlns:a16="http://schemas.microsoft.com/office/drawing/2014/main" id="{67710E47-F0FA-431C-8C7E-F5D0D229C871}"/>
              </a:ext>
            </a:extLst>
          </p:cNvPr>
          <p:cNvSpPr/>
          <p:nvPr/>
        </p:nvSpPr>
        <p:spPr>
          <a:xfrm>
            <a:off x="3083265" y="1354279"/>
            <a:ext cx="1783459" cy="436735"/>
          </a:xfrm>
          <a:prstGeom prst="wedgeRoundRectCallout">
            <a:avLst>
              <a:gd name="adj1" fmla="val -70878"/>
              <a:gd name="adj2" fmla="val -5776"/>
              <a:gd name="adj3" fmla="val 16667"/>
            </a:avLst>
          </a:prstGeom>
          <a:solidFill>
            <a:schemeClr val="bg2">
              <a:lumMod val="75000"/>
            </a:schemeClr>
          </a:solidFill>
          <a:ln>
            <a:solidFill>
              <a:srgbClr val="BFE6F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1050" dirty="0"/>
              <a:t>Ks. ryhmien määritelmät </a:t>
            </a:r>
            <a:r>
              <a:rPr lang="fi-FI" sz="1050" dirty="0">
                <a:solidFill>
                  <a:schemeClr val="tx1"/>
                </a:solidFill>
              </a:rPr>
              <a:t>dioissa 18-22 </a:t>
            </a:r>
          </a:p>
        </p:txBody>
      </p:sp>
      <p:sp>
        <p:nvSpPr>
          <p:cNvPr id="3" name="Dian numeron paikkamerkki 2">
            <a:extLst>
              <a:ext uri="{FF2B5EF4-FFF2-40B4-BE49-F238E27FC236}">
                <a16:creationId xmlns:a16="http://schemas.microsoft.com/office/drawing/2014/main" id="{CF23E6E0-D60F-40AA-ABEE-1E5F5D675DBC}"/>
              </a:ext>
            </a:extLst>
          </p:cNvPr>
          <p:cNvSpPr>
            <a:spLocks noGrp="1"/>
          </p:cNvSpPr>
          <p:nvPr>
            <p:ph type="sldNum" sz="quarter" idx="12"/>
          </p:nvPr>
        </p:nvSpPr>
        <p:spPr/>
        <p:txBody>
          <a:bodyPr/>
          <a:lstStyle/>
          <a:p>
            <a:fld id="{2E67C0D2-E0AE-5949-8C4B-013842102C7D}" type="slidenum">
              <a:rPr lang="en-FI" smtClean="0"/>
              <a:t>28</a:t>
            </a:fld>
            <a:endParaRPr lang="en-FI"/>
          </a:p>
        </p:txBody>
      </p:sp>
    </p:spTree>
    <p:extLst>
      <p:ext uri="{BB962C8B-B14F-4D97-AF65-F5344CB8AC3E}">
        <p14:creationId xmlns:p14="http://schemas.microsoft.com/office/powerpoint/2010/main" val="2176246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961435-4541-5747-E679-CDBF216B53D7}"/>
              </a:ext>
            </a:extLst>
          </p:cNvPr>
          <p:cNvSpPr>
            <a:spLocks noGrp="1"/>
          </p:cNvSpPr>
          <p:nvPr>
            <p:ph type="title"/>
          </p:nvPr>
        </p:nvSpPr>
        <p:spPr>
          <a:xfrm>
            <a:off x="741001" y="349479"/>
            <a:ext cx="10358801" cy="1117228"/>
          </a:xfrm>
        </p:spPr>
        <p:txBody>
          <a:bodyPr/>
          <a:lstStyle/>
          <a:p>
            <a:r>
              <a:rPr lang="fi-FI" dirty="0"/>
              <a:t>SUP-raportointilomakkeen sisällön </a:t>
            </a:r>
            <a:r>
              <a:rPr lang="fi-FI" u="sng" dirty="0"/>
              <a:t>luonnos</a:t>
            </a:r>
          </a:p>
        </p:txBody>
      </p:sp>
      <p:sp>
        <p:nvSpPr>
          <p:cNvPr id="3" name="Sisällön paikkamerkki 2">
            <a:extLst>
              <a:ext uri="{FF2B5EF4-FFF2-40B4-BE49-F238E27FC236}">
                <a16:creationId xmlns:a16="http://schemas.microsoft.com/office/drawing/2014/main" id="{2D24EC2F-2C7D-E729-FD49-AA946A96BBBE}"/>
              </a:ext>
            </a:extLst>
          </p:cNvPr>
          <p:cNvSpPr>
            <a:spLocks noGrp="1"/>
          </p:cNvSpPr>
          <p:nvPr>
            <p:ph idx="1"/>
          </p:nvPr>
        </p:nvSpPr>
        <p:spPr>
          <a:xfrm>
            <a:off x="741001" y="1318437"/>
            <a:ext cx="10358801" cy="4811263"/>
          </a:xfrm>
        </p:spPr>
        <p:txBody>
          <a:bodyPr vert="horz" lIns="91440" tIns="45720" rIns="91440" bIns="45720" rtlCol="0" anchor="t">
            <a:normAutofit/>
          </a:bodyPr>
          <a:lstStyle/>
          <a:p>
            <a:pPr marL="227965" indent="-227965"/>
            <a:r>
              <a:rPr lang="fi-FI" sz="1800" dirty="0"/>
              <a:t>Raportointi pakkauksen päämateriaalin mukaisessa osiossa: muovi/paperikuitu/muu</a:t>
            </a:r>
            <a:endParaRPr lang="fi-FI"/>
          </a:p>
          <a:p>
            <a:pPr marL="227965" indent="-227965"/>
            <a:r>
              <a:rPr lang="fi-FI" sz="1800" dirty="0"/>
              <a:t>POM (tn) = markkinoille saatettu määrä (tonnia)</a:t>
            </a:r>
          </a:p>
          <a:p>
            <a:pPr marL="227965" indent="-227965"/>
            <a:r>
              <a:rPr lang="fi-FI" sz="1800" dirty="0">
                <a:latin typeface="Arial"/>
                <a:cs typeface="Arial"/>
              </a:rPr>
              <a:t>Ks. ”SUP-pakkausryhmät” tarkemmin dioissa 18-22</a:t>
            </a:r>
            <a:endParaRPr lang="fi-FI" sz="1800" dirty="0"/>
          </a:p>
        </p:txBody>
      </p:sp>
      <p:pic>
        <p:nvPicPr>
          <p:cNvPr id="5" name="Kuva 4">
            <a:extLst>
              <a:ext uri="{FF2B5EF4-FFF2-40B4-BE49-F238E27FC236}">
                <a16:creationId xmlns:a16="http://schemas.microsoft.com/office/drawing/2014/main" id="{E550C434-FD4C-44A5-9E6A-1BFEEE3FCDD2}"/>
              </a:ext>
            </a:extLst>
          </p:cNvPr>
          <p:cNvPicPr>
            <a:picLocks noChangeAspect="1"/>
          </p:cNvPicPr>
          <p:nvPr/>
        </p:nvPicPr>
        <p:blipFill>
          <a:blip r:embed="rId2"/>
          <a:stretch>
            <a:fillRect/>
          </a:stretch>
        </p:blipFill>
        <p:spPr>
          <a:xfrm>
            <a:off x="741001" y="2804521"/>
            <a:ext cx="9986296" cy="3325179"/>
          </a:xfrm>
          <a:prstGeom prst="rect">
            <a:avLst/>
          </a:prstGeom>
        </p:spPr>
      </p:pic>
    </p:spTree>
    <p:extLst>
      <p:ext uri="{BB962C8B-B14F-4D97-AF65-F5344CB8AC3E}">
        <p14:creationId xmlns:p14="http://schemas.microsoft.com/office/powerpoint/2010/main" val="298244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3392" y="1333219"/>
            <a:ext cx="6118777" cy="1447765"/>
          </a:xfrm>
        </p:spPr>
        <p:txBody>
          <a:bodyPr>
            <a:normAutofit/>
          </a:bodyPr>
          <a:lstStyle/>
          <a:p>
            <a:r>
              <a:rPr lang="fi-FI" dirty="0"/>
              <a:t>1. </a:t>
            </a:r>
            <a:r>
              <a:rPr lang="fi-FI" dirty="0" err="1"/>
              <a:t>SUPD:n</a:t>
            </a:r>
            <a:r>
              <a:rPr lang="fi-FI" dirty="0"/>
              <a:t> taustaa ja direktiivin vaatimukset</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3</a:t>
            </a:fld>
            <a:endParaRPr lang="en-FI"/>
          </a:p>
        </p:txBody>
      </p:sp>
    </p:spTree>
    <p:extLst>
      <p:ext uri="{BB962C8B-B14F-4D97-AF65-F5344CB8AC3E}">
        <p14:creationId xmlns:p14="http://schemas.microsoft.com/office/powerpoint/2010/main" val="1599549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CFBCBB-E4D0-48DD-9868-0A64823CD431}"/>
              </a:ext>
            </a:extLst>
          </p:cNvPr>
          <p:cNvSpPr>
            <a:spLocks noGrp="1"/>
          </p:cNvSpPr>
          <p:nvPr>
            <p:ph type="title"/>
          </p:nvPr>
        </p:nvSpPr>
        <p:spPr>
          <a:xfrm>
            <a:off x="1164081" y="189372"/>
            <a:ext cx="10358801" cy="818866"/>
          </a:xfrm>
        </p:spPr>
        <p:txBody>
          <a:bodyPr/>
          <a:lstStyle/>
          <a:p>
            <a:r>
              <a:rPr lang="fi-FI" dirty="0"/>
              <a:t>SUP-pakkauksen raportointi Ringille</a:t>
            </a:r>
          </a:p>
        </p:txBody>
      </p:sp>
      <p:sp>
        <p:nvSpPr>
          <p:cNvPr id="4" name="Tekstiruutu 3">
            <a:extLst>
              <a:ext uri="{FF2B5EF4-FFF2-40B4-BE49-F238E27FC236}">
                <a16:creationId xmlns:a16="http://schemas.microsoft.com/office/drawing/2014/main" id="{B0CB3AFC-67E5-4F73-B0D6-E7FF317C392F}"/>
              </a:ext>
            </a:extLst>
          </p:cNvPr>
          <p:cNvSpPr txBox="1"/>
          <p:nvPr/>
        </p:nvSpPr>
        <p:spPr>
          <a:xfrm>
            <a:off x="912707" y="3058849"/>
            <a:ext cx="4454553" cy="1677382"/>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Pakkaustietojen perusraportointi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raportoidaan muovipakkauksena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 raportoidaan kartonkipakkauksena ja muovin määrä eritellään, jos &gt; 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kstiruutu 6">
            <a:extLst>
              <a:ext uri="{FF2B5EF4-FFF2-40B4-BE49-F238E27FC236}">
                <a16:creationId xmlns:a16="http://schemas.microsoft.com/office/drawing/2014/main" id="{C49F1C03-4338-4575-9F49-308F6A317EC4}"/>
              </a:ext>
            </a:extLst>
          </p:cNvPr>
          <p:cNvSpPr txBox="1"/>
          <p:nvPr/>
        </p:nvSpPr>
        <p:spPr>
          <a:xfrm>
            <a:off x="912707" y="5016342"/>
            <a:ext cx="4454553" cy="1184940"/>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Kierrätysmaksu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materiaalin mukainen muovipakkauksen kierrätysmaksu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 </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materiaalin mukainen paperikuitujen kierrätysmaksu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kstiruutu 10">
            <a:extLst>
              <a:ext uri="{FF2B5EF4-FFF2-40B4-BE49-F238E27FC236}">
                <a16:creationId xmlns:a16="http://schemas.microsoft.com/office/drawing/2014/main" id="{6DC05AAB-14BB-43EA-A54F-2791C94A892F}"/>
              </a:ext>
            </a:extLst>
          </p:cNvPr>
          <p:cNvSpPr txBox="1"/>
          <p:nvPr/>
        </p:nvSpPr>
        <p:spPr>
          <a:xfrm>
            <a:off x="6979278" y="1605176"/>
            <a:ext cx="32149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SUP-elintarvikepakkaus</a:t>
            </a:r>
          </a:p>
        </p:txBody>
      </p:sp>
      <p:sp>
        <p:nvSpPr>
          <p:cNvPr id="12" name="Tekstiruutu 11">
            <a:extLst>
              <a:ext uri="{FF2B5EF4-FFF2-40B4-BE49-F238E27FC236}">
                <a16:creationId xmlns:a16="http://schemas.microsoft.com/office/drawing/2014/main" id="{2E8A9182-A491-49B6-A1C6-210BBA477366}"/>
              </a:ext>
            </a:extLst>
          </p:cNvPr>
          <p:cNvSpPr txBox="1"/>
          <p:nvPr/>
        </p:nvSpPr>
        <p:spPr>
          <a:xfrm>
            <a:off x="1532497" y="1309827"/>
            <a:ext cx="32149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Käsin irrotettava muovikansi</a:t>
            </a:r>
          </a:p>
        </p:txBody>
      </p:sp>
      <p:sp>
        <p:nvSpPr>
          <p:cNvPr id="13" name="Tekstiruutu 12">
            <a:extLst>
              <a:ext uri="{FF2B5EF4-FFF2-40B4-BE49-F238E27FC236}">
                <a16:creationId xmlns:a16="http://schemas.microsoft.com/office/drawing/2014/main" id="{9A7943DD-F516-4027-A0C4-580525BE4AF8}"/>
              </a:ext>
            </a:extLst>
          </p:cNvPr>
          <p:cNvSpPr txBox="1"/>
          <p:nvPr/>
        </p:nvSpPr>
        <p:spPr>
          <a:xfrm>
            <a:off x="952673" y="1771116"/>
            <a:ext cx="33772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Kartonkipikari, jossa muovipinnoite</a:t>
            </a:r>
          </a:p>
        </p:txBody>
      </p:sp>
      <p:sp>
        <p:nvSpPr>
          <p:cNvPr id="18" name="Tekstiruutu 17">
            <a:extLst>
              <a:ext uri="{FF2B5EF4-FFF2-40B4-BE49-F238E27FC236}">
                <a16:creationId xmlns:a16="http://schemas.microsoft.com/office/drawing/2014/main" id="{21B29781-CE58-47B3-A1CC-CF981EFFB3D3}"/>
              </a:ext>
            </a:extLst>
          </p:cNvPr>
          <p:cNvSpPr txBox="1"/>
          <p:nvPr/>
        </p:nvSpPr>
        <p:spPr>
          <a:xfrm>
            <a:off x="6096001" y="3058849"/>
            <a:ext cx="4442846" cy="1723549"/>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SUP-raportointi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raportoidaan SUP-elintarvikepakkauksena =&gt; </a:t>
            </a:r>
            <a:r>
              <a:rPr kumimoji="0" lang="fi-FI"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päämateriaali muovi –kohdassa</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muovin määrä eritellään, jos ei ole kokonaan (100 %) muovista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Pikarin paino raportoidaan SUP-elintarvikepakkauksena =&gt; </a:t>
            </a:r>
            <a:r>
              <a:rPr kumimoji="0" lang="fi-FI" sz="1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päämateriaali paperikuitu -kohdassa</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muovin määrä eritellään.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kstiruutu 18">
            <a:extLst>
              <a:ext uri="{FF2B5EF4-FFF2-40B4-BE49-F238E27FC236}">
                <a16:creationId xmlns:a16="http://schemas.microsoft.com/office/drawing/2014/main" id="{F08ED77B-28FA-4ACD-9A3D-5FAB045B0ECE}"/>
              </a:ext>
            </a:extLst>
          </p:cNvPr>
          <p:cNvSpPr txBox="1"/>
          <p:nvPr/>
        </p:nvSpPr>
        <p:spPr>
          <a:xfrm>
            <a:off x="6096000" y="5039425"/>
            <a:ext cx="4454553" cy="1154162"/>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SUP-maksu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Kansi ja pikari</a:t>
            </a: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SUP-elintarvikepakkaus-ryhmälle kohdennettava SUP-maksu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1" name="Suora nuoliyhdysviiva 20">
            <a:extLst>
              <a:ext uri="{FF2B5EF4-FFF2-40B4-BE49-F238E27FC236}">
                <a16:creationId xmlns:a16="http://schemas.microsoft.com/office/drawing/2014/main" id="{DF760128-6FE4-464E-9493-177B7D921704}"/>
              </a:ext>
            </a:extLst>
          </p:cNvPr>
          <p:cNvCxnSpPr>
            <a:cxnSpLocks/>
          </p:cNvCxnSpPr>
          <p:nvPr/>
        </p:nvCxnSpPr>
        <p:spPr>
          <a:xfrm>
            <a:off x="3050906" y="4736231"/>
            <a:ext cx="0" cy="28011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Suora nuoliyhdysviiva 21">
            <a:extLst>
              <a:ext uri="{FF2B5EF4-FFF2-40B4-BE49-F238E27FC236}">
                <a16:creationId xmlns:a16="http://schemas.microsoft.com/office/drawing/2014/main" id="{AA3381B3-A083-4222-AB1A-3C9413DA318B}"/>
              </a:ext>
            </a:extLst>
          </p:cNvPr>
          <p:cNvCxnSpPr>
            <a:cxnSpLocks/>
            <a:stCxn id="18" idx="2"/>
            <a:endCxn id="19" idx="0"/>
          </p:cNvCxnSpPr>
          <p:nvPr/>
        </p:nvCxnSpPr>
        <p:spPr>
          <a:xfrm>
            <a:off x="8317424" y="4782398"/>
            <a:ext cx="5853" cy="25702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 name="Suora nuoliyhdysviiva 4">
            <a:extLst>
              <a:ext uri="{FF2B5EF4-FFF2-40B4-BE49-F238E27FC236}">
                <a16:creationId xmlns:a16="http://schemas.microsoft.com/office/drawing/2014/main" id="{ABEE59A0-2F6B-4606-A62C-29F169E9237C}"/>
              </a:ext>
            </a:extLst>
          </p:cNvPr>
          <p:cNvCxnSpPr>
            <a:cxnSpLocks/>
          </p:cNvCxnSpPr>
          <p:nvPr/>
        </p:nvCxnSpPr>
        <p:spPr>
          <a:xfrm flipH="1">
            <a:off x="3317567" y="2320108"/>
            <a:ext cx="1711633" cy="576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 name="Suora nuoliyhdysviiva 19">
            <a:extLst>
              <a:ext uri="{FF2B5EF4-FFF2-40B4-BE49-F238E27FC236}">
                <a16:creationId xmlns:a16="http://schemas.microsoft.com/office/drawing/2014/main" id="{07CA58CF-84F5-4841-9B68-DA1A821252F6}"/>
              </a:ext>
            </a:extLst>
          </p:cNvPr>
          <p:cNvCxnSpPr>
            <a:cxnSpLocks/>
          </p:cNvCxnSpPr>
          <p:nvPr/>
        </p:nvCxnSpPr>
        <p:spPr>
          <a:xfrm>
            <a:off x="6343481" y="2370920"/>
            <a:ext cx="1566235" cy="47690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10" name="Kuva 9">
            <a:extLst>
              <a:ext uri="{FF2B5EF4-FFF2-40B4-BE49-F238E27FC236}">
                <a16:creationId xmlns:a16="http://schemas.microsoft.com/office/drawing/2014/main" id="{F89411F3-3235-45B1-8408-C7E1B55465E0}"/>
              </a:ext>
            </a:extLst>
          </p:cNvPr>
          <p:cNvPicPr>
            <a:picLocks noChangeAspect="1"/>
          </p:cNvPicPr>
          <p:nvPr/>
        </p:nvPicPr>
        <p:blipFill>
          <a:blip r:embed="rId2"/>
          <a:stretch>
            <a:fillRect/>
          </a:stretch>
        </p:blipFill>
        <p:spPr>
          <a:xfrm>
            <a:off x="4893445" y="1213267"/>
            <a:ext cx="1562318" cy="1133246"/>
          </a:xfrm>
          <a:prstGeom prst="rect">
            <a:avLst/>
          </a:prstGeom>
        </p:spPr>
      </p:pic>
      <p:sp>
        <p:nvSpPr>
          <p:cNvPr id="8" name="Dian numeron paikkamerkki 7">
            <a:extLst>
              <a:ext uri="{FF2B5EF4-FFF2-40B4-BE49-F238E27FC236}">
                <a16:creationId xmlns:a16="http://schemas.microsoft.com/office/drawing/2014/main" id="{C0CDA1FA-D44C-4C9A-9A0A-E08CCA38B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7C0D2-E0AE-5949-8C4B-013842102C7D}" type="slidenum">
              <a:rPr kumimoji="0" lang="en-FI"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FI"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uora nuoliyhdysviiva 5">
            <a:extLst>
              <a:ext uri="{FF2B5EF4-FFF2-40B4-BE49-F238E27FC236}">
                <a16:creationId xmlns:a16="http://schemas.microsoft.com/office/drawing/2014/main" id="{AB7B6C1D-E79B-4B37-B4D1-9621E73828EC}"/>
              </a:ext>
            </a:extLst>
          </p:cNvPr>
          <p:cNvCxnSpPr>
            <a:cxnSpLocks/>
          </p:cNvCxnSpPr>
          <p:nvPr/>
        </p:nvCxnSpPr>
        <p:spPr>
          <a:xfrm>
            <a:off x="4329942" y="1491004"/>
            <a:ext cx="34593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13B04592-E4F3-4997-9DCD-0B1183D0901D}"/>
              </a:ext>
            </a:extLst>
          </p:cNvPr>
          <p:cNvCxnSpPr>
            <a:cxnSpLocks/>
          </p:cNvCxnSpPr>
          <p:nvPr/>
        </p:nvCxnSpPr>
        <p:spPr>
          <a:xfrm>
            <a:off x="4286529" y="1917587"/>
            <a:ext cx="34593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ikea aaltosulje 23">
            <a:extLst>
              <a:ext uri="{FF2B5EF4-FFF2-40B4-BE49-F238E27FC236}">
                <a16:creationId xmlns:a16="http://schemas.microsoft.com/office/drawing/2014/main" id="{992AAA40-BB0B-4724-96CC-65E0822C2047}"/>
              </a:ext>
            </a:extLst>
          </p:cNvPr>
          <p:cNvSpPr/>
          <p:nvPr/>
        </p:nvSpPr>
        <p:spPr>
          <a:xfrm>
            <a:off x="6574612" y="1352707"/>
            <a:ext cx="187100" cy="883890"/>
          </a:xfrm>
          <a:prstGeom prst="rightBrace">
            <a:avLst>
              <a:gd name="adj1" fmla="val 109309"/>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82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1A20D2-B25A-4424-8165-274AD93821A7}"/>
              </a:ext>
            </a:extLst>
          </p:cNvPr>
          <p:cNvSpPr>
            <a:spLocks noGrp="1"/>
          </p:cNvSpPr>
          <p:nvPr>
            <p:ph type="title"/>
          </p:nvPr>
        </p:nvSpPr>
        <p:spPr>
          <a:xfrm>
            <a:off x="741001" y="735980"/>
            <a:ext cx="10634755" cy="1117228"/>
          </a:xfrm>
        </p:spPr>
        <p:txBody>
          <a:bodyPr/>
          <a:lstStyle/>
          <a:p>
            <a:r>
              <a:rPr lang="fi-FI" dirty="0"/>
              <a:t>SUP-pakkausten raportointi: yrityksen muistilista </a:t>
            </a:r>
            <a:r>
              <a:rPr lang="fi-FI" dirty="0">
                <a:solidFill>
                  <a:srgbClr val="FF0000"/>
                </a:solidFill>
              </a:rPr>
              <a:t>2024</a:t>
            </a:r>
          </a:p>
        </p:txBody>
      </p:sp>
      <p:sp>
        <p:nvSpPr>
          <p:cNvPr id="3" name="Sisällön paikkamerkki 2">
            <a:extLst>
              <a:ext uri="{FF2B5EF4-FFF2-40B4-BE49-F238E27FC236}">
                <a16:creationId xmlns:a16="http://schemas.microsoft.com/office/drawing/2014/main" id="{9B2134B6-9C4D-44DA-AFA8-264EF3E660DB}"/>
              </a:ext>
            </a:extLst>
          </p:cNvPr>
          <p:cNvSpPr>
            <a:spLocks noGrp="1"/>
          </p:cNvSpPr>
          <p:nvPr>
            <p:ph idx="1"/>
          </p:nvPr>
        </p:nvSpPr>
        <p:spPr>
          <a:xfrm>
            <a:off x="741001" y="2033208"/>
            <a:ext cx="10556264" cy="4096492"/>
          </a:xfrm>
        </p:spPr>
        <p:txBody>
          <a:bodyPr vert="horz" lIns="91440" tIns="45720" rIns="91440" bIns="45720" rtlCol="0" anchor="t">
            <a:normAutofit lnSpcReduction="10000"/>
          </a:bodyPr>
          <a:lstStyle/>
          <a:p>
            <a:pPr marL="227965" indent="-227965"/>
            <a:r>
              <a:rPr lang="fi-FI" sz="1800" b="1" dirty="0"/>
              <a:t>Tammi-helmikuu 2024</a:t>
            </a:r>
            <a:r>
              <a:rPr lang="fi-FI" sz="1800" dirty="0"/>
              <a:t>: Raportoi SUP-pakkaustiedot Ringille (pakkaustiedot 2023). SUP-pakkaukset raportoidaan Ringin perusraportoinnissa, kuten aiemmin, ja lisäksi SUP-raportointilomakkeella.</a:t>
            </a:r>
          </a:p>
          <a:p>
            <a:pPr marL="227965" indent="-227965"/>
            <a:r>
              <a:rPr lang="fi-FI" sz="1800" b="1" dirty="0">
                <a:solidFill>
                  <a:srgbClr val="FF0000"/>
                </a:solidFill>
                <a:latin typeface="Arial"/>
                <a:cs typeface="Arial"/>
              </a:rPr>
              <a:t>Kevät 2024: </a:t>
            </a:r>
            <a:r>
              <a:rPr lang="fi-FI" sz="1800" dirty="0">
                <a:solidFill>
                  <a:srgbClr val="FF0000"/>
                </a:solidFill>
                <a:latin typeface="Arial"/>
                <a:cs typeface="Arial"/>
              </a:rPr>
              <a:t>SUP-maksujen suuruudet selviää, kun yritykset ovat raportoineet markkinoille tuodut SUP-pakkausten määrät Ringille. </a:t>
            </a:r>
            <a:r>
              <a:rPr lang="fi-FI" sz="1800" dirty="0">
                <a:solidFill>
                  <a:srgbClr val="FF0000"/>
                </a:solidFill>
              </a:rPr>
              <a:t>Rinki laskuttaa tämän jälkeen yrityksiltä SUP-maksut ja tilittää rahat tuottajayhteisöille. </a:t>
            </a:r>
          </a:p>
          <a:p>
            <a:pPr marL="227965" indent="-227965"/>
            <a:r>
              <a:rPr lang="fi-FI" sz="1800" dirty="0">
                <a:solidFill>
                  <a:srgbClr val="FF0000"/>
                </a:solidFill>
              </a:rPr>
              <a:t>SUP-maksulla, joka maksetaan keväällä 2024, katetaan kuntien vuoden 2023 roskaantumiskustannuksia. </a:t>
            </a:r>
          </a:p>
          <a:p>
            <a:pPr marL="227965" indent="-227965"/>
            <a:endParaRPr lang="fi-FI" sz="1800" dirty="0">
              <a:solidFill>
                <a:srgbClr val="FF0000"/>
              </a:solidFill>
            </a:endParaRPr>
          </a:p>
          <a:p>
            <a:pPr marL="0" indent="0">
              <a:buNone/>
            </a:pPr>
            <a:r>
              <a:rPr lang="fi-FI" sz="1800" b="1" dirty="0">
                <a:solidFill>
                  <a:srgbClr val="FF0000"/>
                </a:solidFill>
              </a:rPr>
              <a:t>HUOMIO</a:t>
            </a:r>
          </a:p>
          <a:p>
            <a:r>
              <a:rPr lang="fi-FI" sz="1800" dirty="0">
                <a:solidFill>
                  <a:srgbClr val="FF0000"/>
                </a:solidFill>
                <a:latin typeface="Arial"/>
                <a:cs typeface="Arial"/>
              </a:rPr>
              <a:t>Tuottajamääritelmä muuttui palvelupakkausten ja viljelijäpakkausten osalta vuoden 2024 alussa. Näiden pakkausten vuoden 2024 pakkaustiedot kerää ja raportoi Ringille uuden määritelmän mukainen tuottaja, eli palvelupakkausten tai viljelijäpakkauksen valmistaja Suomessa tai pakkauksen maahantuoja Suomeen. Vuoden 2024 pakkaustiedot raportoidaan Ringille </a:t>
            </a:r>
            <a:r>
              <a:rPr lang="fi-FI" sz="1800" dirty="0">
                <a:solidFill>
                  <a:schemeClr val="bg1"/>
                </a:solidFill>
                <a:latin typeface="Arial"/>
                <a:cs typeface="Arial"/>
              </a:rPr>
              <a:t>vuoden 2025 alussa.</a:t>
            </a:r>
          </a:p>
        </p:txBody>
      </p:sp>
      <p:sp>
        <p:nvSpPr>
          <p:cNvPr id="4" name="Dian numeron paikkamerkki 3">
            <a:extLst>
              <a:ext uri="{FF2B5EF4-FFF2-40B4-BE49-F238E27FC236}">
                <a16:creationId xmlns:a16="http://schemas.microsoft.com/office/drawing/2014/main" id="{356CF5C4-90E7-4E53-A48D-73D905FA2295}"/>
              </a:ext>
            </a:extLst>
          </p:cNvPr>
          <p:cNvSpPr>
            <a:spLocks noGrp="1"/>
          </p:cNvSpPr>
          <p:nvPr>
            <p:ph type="sldNum" sz="quarter" idx="12"/>
          </p:nvPr>
        </p:nvSpPr>
        <p:spPr/>
        <p:txBody>
          <a:bodyPr/>
          <a:lstStyle/>
          <a:p>
            <a:fld id="{2E67C0D2-E0AE-5949-8C4B-013842102C7D}" type="slidenum">
              <a:rPr lang="en-FI" smtClean="0"/>
              <a:t>31</a:t>
            </a:fld>
            <a:endParaRPr lang="en-FI"/>
          </a:p>
        </p:txBody>
      </p:sp>
    </p:spTree>
    <p:extLst>
      <p:ext uri="{BB962C8B-B14F-4D97-AF65-F5344CB8AC3E}">
        <p14:creationId xmlns:p14="http://schemas.microsoft.com/office/powerpoint/2010/main" val="407950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D085AE-AF15-42A8-A96E-D5576A874AA2}"/>
              </a:ext>
            </a:extLst>
          </p:cNvPr>
          <p:cNvSpPr>
            <a:spLocks noGrp="1"/>
          </p:cNvSpPr>
          <p:nvPr>
            <p:ph type="title"/>
          </p:nvPr>
        </p:nvSpPr>
        <p:spPr>
          <a:xfrm>
            <a:off x="740999" y="563088"/>
            <a:ext cx="10358801" cy="1117228"/>
          </a:xfrm>
        </p:spPr>
        <p:txBody>
          <a:bodyPr/>
          <a:lstStyle/>
          <a:p>
            <a:r>
              <a:rPr lang="fi-FI" dirty="0"/>
              <a:t>SUP-vaatimusten viranomaisvalvonta</a:t>
            </a:r>
          </a:p>
        </p:txBody>
      </p:sp>
      <p:sp>
        <p:nvSpPr>
          <p:cNvPr id="3" name="Sisällön paikkamerkki 2">
            <a:extLst>
              <a:ext uri="{FF2B5EF4-FFF2-40B4-BE49-F238E27FC236}">
                <a16:creationId xmlns:a16="http://schemas.microsoft.com/office/drawing/2014/main" id="{3A0783B5-FDF0-41D8-B908-C41CB5B50F21}"/>
              </a:ext>
            </a:extLst>
          </p:cNvPr>
          <p:cNvSpPr>
            <a:spLocks noGrp="1"/>
          </p:cNvSpPr>
          <p:nvPr>
            <p:ph idx="1"/>
          </p:nvPr>
        </p:nvSpPr>
        <p:spPr>
          <a:xfrm>
            <a:off x="574362" y="1680316"/>
            <a:ext cx="10358801" cy="4817036"/>
          </a:xfrm>
        </p:spPr>
        <p:txBody>
          <a:bodyPr>
            <a:normAutofit/>
          </a:bodyPr>
          <a:lstStyle/>
          <a:p>
            <a:pPr algn="l"/>
            <a:r>
              <a:rPr lang="fi-FI" sz="1600" dirty="0">
                <a:solidFill>
                  <a:srgbClr val="2C2C2C"/>
                </a:solidFill>
              </a:rPr>
              <a:t>SUP-merkintöjä, -tuotekieltoja ja tuotevaatimuksia valvoo turvallisuus- ja kemikaalivirasto TUKES </a:t>
            </a:r>
          </a:p>
          <a:p>
            <a:pPr lvl="1"/>
            <a:r>
              <a:rPr lang="fi-FI" sz="1400" b="0" i="0" dirty="0">
                <a:solidFill>
                  <a:srgbClr val="2C2C2C"/>
                </a:solidFill>
                <a:effectLst/>
              </a:rPr>
              <a:t>Tukesin markkinavalvonta on riskiperusteista. </a:t>
            </a:r>
            <a:endParaRPr lang="fi-FI" sz="1400" dirty="0">
              <a:solidFill>
                <a:srgbClr val="2C2C2C"/>
              </a:solidFill>
            </a:endParaRPr>
          </a:p>
          <a:p>
            <a:pPr lvl="1"/>
            <a:r>
              <a:rPr lang="fi-FI" sz="1400" dirty="0">
                <a:effectLst/>
                <a:ea typeface="Calibri" panose="020F0502020204030204" pitchFamily="34" charset="0"/>
              </a:rPr>
              <a:t>Tukes on vuoden 2022 aikana tehnyt markkinakartoitusta SUP-direktiivin tuotekieltojen ja merkintöjen piirissä olevissa tuoteryhmissä. Varsinaista valvontaa on aloitettu selvittämällä </a:t>
            </a:r>
            <a:r>
              <a:rPr lang="fi-FI" sz="1400" dirty="0" err="1">
                <a:effectLst/>
                <a:ea typeface="Calibri" panose="020F0502020204030204" pitchFamily="34" charset="0"/>
              </a:rPr>
              <a:t>oxo</a:t>
            </a:r>
            <a:r>
              <a:rPr lang="fi-FI" sz="1400" dirty="0">
                <a:effectLst/>
                <a:ea typeface="Calibri" panose="020F0502020204030204" pitchFamily="34" charset="0"/>
              </a:rPr>
              <a:t>-hajoavien tuotteiden markkinaa.</a:t>
            </a:r>
          </a:p>
          <a:p>
            <a:pPr lvl="1"/>
            <a:endParaRPr lang="fi-FI" sz="1400" b="0" i="0" dirty="0">
              <a:solidFill>
                <a:srgbClr val="2C2C2C"/>
              </a:solidFill>
              <a:effectLst/>
            </a:endParaRPr>
          </a:p>
          <a:p>
            <a:r>
              <a:rPr lang="fi-FI" sz="1600" dirty="0">
                <a:solidFill>
                  <a:srgbClr val="2C2C2C"/>
                </a:solidFill>
              </a:rPr>
              <a:t>SUP-direktiivin laajennettua tuottajan vastuuta valvoo Pirkanmaan ELY-keskus (PELY)</a:t>
            </a:r>
          </a:p>
          <a:p>
            <a:pPr lvl="1"/>
            <a:r>
              <a:rPr lang="fi-FI" sz="1400" dirty="0">
                <a:solidFill>
                  <a:srgbClr val="2C2C2C"/>
                </a:solidFill>
              </a:rPr>
              <a:t>PELY ohjaa ja valvoo tuottajavastuun toteutumista keskitetysti koko maassa (pl. Ahvenanmaa). </a:t>
            </a:r>
          </a:p>
          <a:p>
            <a:pPr lvl="1"/>
            <a:r>
              <a:rPr lang="fi-FI" sz="1400" b="0" i="0" dirty="0">
                <a:solidFill>
                  <a:srgbClr val="2C2C2C"/>
                </a:solidFill>
                <a:effectLst/>
              </a:rPr>
              <a:t>PELY tekee valvonnassa yhteistyötä mm. verohallinnon, tullin ja Suomen ympäristökeskuksen kanssa. </a:t>
            </a:r>
          </a:p>
          <a:p>
            <a:pPr lvl="1"/>
            <a:r>
              <a:rPr lang="fi-FI" sz="1400" b="0" i="0" dirty="0">
                <a:solidFill>
                  <a:srgbClr val="212529"/>
                </a:solidFill>
                <a:effectLst/>
              </a:rPr>
              <a:t>Mikäli yritys ei ole hoitanut tuottajavastuuta, PELY voi määrätä laiminlyöntimaksun, joka on 1 % yrityksen edellisen vuoden liikevaihdosta (kuitenkin vähintään 500 euroa ja enintään 500 000 euroa).</a:t>
            </a:r>
          </a:p>
          <a:p>
            <a:pPr lvl="1"/>
            <a:r>
              <a:rPr lang="fi-FI" sz="1400" b="0" i="0" dirty="0">
                <a:solidFill>
                  <a:srgbClr val="212529"/>
                </a:solidFill>
                <a:effectLst/>
              </a:rPr>
              <a:t>Myös seurantatietojen raportoinnin laiminlyömisestä voidaan määrätä maksu, jonka suuruus on vähintään 500 euroa ja enintään 10 000 euroa.</a:t>
            </a:r>
          </a:p>
          <a:p>
            <a:pPr lvl="1"/>
            <a:r>
              <a:rPr lang="fi-FI" sz="1400" b="0" i="0" dirty="0">
                <a:solidFill>
                  <a:srgbClr val="212529"/>
                </a:solidFill>
                <a:effectLst/>
              </a:rPr>
              <a:t>Ennen laiminlyöntimaksujen määräämistä laiminlyöjää kehotetaan kirjallisesti korjaamaan laiminlyöntinsä määräaikaan mennessä.</a:t>
            </a:r>
            <a:r>
              <a:rPr lang="fi-FI" sz="1400" b="0" i="0" dirty="0">
                <a:solidFill>
                  <a:srgbClr val="2C2C2C"/>
                </a:solidFill>
                <a:effectLst/>
              </a:rPr>
              <a:t> </a:t>
            </a:r>
          </a:p>
        </p:txBody>
      </p:sp>
      <p:sp>
        <p:nvSpPr>
          <p:cNvPr id="4" name="Dian numeron paikkamerkki 3">
            <a:extLst>
              <a:ext uri="{FF2B5EF4-FFF2-40B4-BE49-F238E27FC236}">
                <a16:creationId xmlns:a16="http://schemas.microsoft.com/office/drawing/2014/main" id="{6859746C-2DE9-4605-9595-7B42B8F1884A}"/>
              </a:ext>
            </a:extLst>
          </p:cNvPr>
          <p:cNvSpPr>
            <a:spLocks noGrp="1"/>
          </p:cNvSpPr>
          <p:nvPr>
            <p:ph type="sldNum" sz="quarter" idx="12"/>
          </p:nvPr>
        </p:nvSpPr>
        <p:spPr/>
        <p:txBody>
          <a:bodyPr/>
          <a:lstStyle/>
          <a:p>
            <a:fld id="{2E67C0D2-E0AE-5949-8C4B-013842102C7D}" type="slidenum">
              <a:rPr lang="en-FI" smtClean="0"/>
              <a:t>32</a:t>
            </a:fld>
            <a:endParaRPr lang="en-FI"/>
          </a:p>
        </p:txBody>
      </p:sp>
    </p:spTree>
    <p:extLst>
      <p:ext uri="{BB962C8B-B14F-4D97-AF65-F5344CB8AC3E}">
        <p14:creationId xmlns:p14="http://schemas.microsoft.com/office/powerpoint/2010/main" val="3227411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35260" y="0"/>
            <a:ext cx="6118777" cy="901700"/>
          </a:xfrm>
        </p:spPr>
        <p:txBody>
          <a:bodyPr>
            <a:normAutofit/>
          </a:bodyPr>
          <a:lstStyle/>
          <a:p>
            <a:r>
              <a:rPr lang="fi-FI" dirty="0"/>
              <a:t>6. Lisätietoa </a:t>
            </a:r>
            <a:r>
              <a:rPr lang="fi-FI" dirty="0" err="1"/>
              <a:t>SUP:sta</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33</a:t>
            </a:fld>
            <a:endParaRPr lang="en-FI"/>
          </a:p>
        </p:txBody>
      </p:sp>
      <p:sp>
        <p:nvSpPr>
          <p:cNvPr id="3" name="Tekstiruutu 2">
            <a:extLst>
              <a:ext uri="{FF2B5EF4-FFF2-40B4-BE49-F238E27FC236}">
                <a16:creationId xmlns:a16="http://schemas.microsoft.com/office/drawing/2014/main" id="{8B34176A-6986-46FD-A737-E9A60055F124}"/>
              </a:ext>
            </a:extLst>
          </p:cNvPr>
          <p:cNvSpPr txBox="1"/>
          <p:nvPr/>
        </p:nvSpPr>
        <p:spPr>
          <a:xfrm>
            <a:off x="435260" y="3382317"/>
            <a:ext cx="6516336" cy="3539430"/>
          </a:xfrm>
          <a:prstGeom prst="rect">
            <a:avLst/>
          </a:prstGeom>
          <a:noFill/>
        </p:spPr>
        <p:txBody>
          <a:bodyPr wrap="none" rtlCol="0">
            <a:spAutoFit/>
          </a:bodyPr>
          <a:lstStyle/>
          <a:p>
            <a:r>
              <a:rPr lang="fi-FI" dirty="0"/>
              <a:t>SUP-tietopankki Ringin verkkosivuilla:</a:t>
            </a:r>
          </a:p>
          <a:p>
            <a:r>
              <a:rPr lang="fi-FI" sz="1400" dirty="0">
                <a:solidFill>
                  <a:schemeClr val="accent2">
                    <a:lumMod val="75000"/>
                  </a:schemeClr>
                </a:solidFill>
                <a:hlinkClick r:id="rId2">
                  <a:extLst>
                    <a:ext uri="{A12FA001-AC4F-418D-AE19-62706E023703}">
                      <ahyp:hlinkClr xmlns:ahyp="http://schemas.microsoft.com/office/drawing/2018/hyperlinkcolor" val="tx"/>
                    </a:ext>
                  </a:extLst>
                </a:hlinkClick>
              </a:rPr>
              <a:t>SUP-tietopankki: kaikki SUP-direktiivistä / Suomen Pakkauskierrätys RINKI Oy (rinkiin.fi)</a:t>
            </a:r>
            <a:endParaRPr lang="fi-FI" sz="1400" dirty="0">
              <a:solidFill>
                <a:schemeClr val="accent2">
                  <a:lumMod val="75000"/>
                </a:schemeClr>
              </a:solidFill>
            </a:endParaRPr>
          </a:p>
          <a:p>
            <a:r>
              <a:rPr lang="fi-FI" dirty="0">
                <a:solidFill>
                  <a:srgbClr val="FF0000"/>
                </a:solidFill>
              </a:rPr>
              <a:t>SUP-pakkaus vs. ei-SUP-pakkaus </a:t>
            </a:r>
            <a:r>
              <a:rPr lang="fi-FI" dirty="0"/>
              <a:t>–lista Ringin verkkosivuilla:</a:t>
            </a:r>
          </a:p>
          <a:p>
            <a:r>
              <a:rPr lang="fi-FI" sz="1400" dirty="0">
                <a:hlinkClick r:id="rId3" tooltip="https://rinkiin.fi/app/uploads/2024/02/tuotelista_sup_vai_ei_sup.pdf"/>
              </a:rPr>
              <a:t>TUOTELISTA_SUP_vai_ei_SUP.pdf (rinkiin.fi)</a:t>
            </a:r>
            <a:endParaRPr lang="fi-FI" sz="1400" dirty="0"/>
          </a:p>
          <a:p>
            <a:r>
              <a:rPr lang="fi-FI" dirty="0"/>
              <a:t>Tukesin SUP-sivusto:</a:t>
            </a:r>
          </a:p>
          <a:p>
            <a:r>
              <a:rPr lang="fi-FI" sz="1400" dirty="0">
                <a:solidFill>
                  <a:schemeClr val="accent2">
                    <a:lumMod val="75000"/>
                  </a:schemeClr>
                </a:solidFill>
                <a:hlinkClick r:id="rId4">
                  <a:extLst>
                    <a:ext uri="{A12FA001-AC4F-418D-AE19-62706E023703}">
                      <ahyp:hlinkClr xmlns:ahyp="http://schemas.microsoft.com/office/drawing/2018/hyperlinkcolor" val="tx"/>
                    </a:ext>
                  </a:extLst>
                </a:hlinkClick>
              </a:rPr>
              <a:t>Kertakäyttöiset muovituotteet SUP | Turvallisuus- ja kemikaalivirasto (Tukes)</a:t>
            </a:r>
            <a:endParaRPr lang="fi-FI" sz="1400" dirty="0">
              <a:solidFill>
                <a:schemeClr val="accent2">
                  <a:lumMod val="75000"/>
                </a:schemeClr>
              </a:solidFill>
            </a:endParaRPr>
          </a:p>
          <a:p>
            <a:r>
              <a:rPr lang="fi-FI" dirty="0"/>
              <a:t>Ympäristöministeriön SUP-sivut</a:t>
            </a:r>
          </a:p>
          <a:p>
            <a:r>
              <a:rPr lang="fi-FI" sz="1400" dirty="0">
                <a:solidFill>
                  <a:schemeClr val="accent2">
                    <a:lumMod val="75000"/>
                  </a:schemeClr>
                </a:solidFill>
                <a:hlinkClick r:id="rId5">
                  <a:extLst>
                    <a:ext uri="{A12FA001-AC4F-418D-AE19-62706E023703}">
                      <ahyp:hlinkClr xmlns:ahyp="http://schemas.microsoft.com/office/drawing/2018/hyperlinkcolor" val="tx"/>
                    </a:ext>
                  </a:extLst>
                </a:hlinkClick>
              </a:rPr>
              <a:t>Kertakäyttömuovien kulutuksen rajoittaminen - Ympäristöministeriö</a:t>
            </a:r>
            <a:endParaRPr lang="fi-FI" sz="1400" dirty="0">
              <a:solidFill>
                <a:schemeClr val="accent2">
                  <a:lumMod val="75000"/>
                </a:schemeClr>
              </a:solidFill>
            </a:endParaRPr>
          </a:p>
          <a:p>
            <a:r>
              <a:rPr lang="fi-FI" dirty="0"/>
              <a:t>Muovisten annospakkausten </a:t>
            </a:r>
            <a:r>
              <a:rPr lang="fi-FI" dirty="0" err="1"/>
              <a:t>green</a:t>
            </a:r>
            <a:r>
              <a:rPr lang="fi-FI" dirty="0"/>
              <a:t> </a:t>
            </a:r>
            <a:r>
              <a:rPr lang="fi-FI" dirty="0" err="1"/>
              <a:t>deal</a:t>
            </a:r>
            <a:r>
              <a:rPr lang="fi-FI" dirty="0"/>
              <a:t> –sitoumus:</a:t>
            </a:r>
          </a:p>
          <a:p>
            <a:r>
              <a:rPr lang="fi-FI" sz="1400" dirty="0">
                <a:solidFill>
                  <a:schemeClr val="accent2">
                    <a:lumMod val="75000"/>
                  </a:schemeClr>
                </a:solidFill>
                <a:hlinkClick r:id="rId6">
                  <a:extLst>
                    <a:ext uri="{A12FA001-AC4F-418D-AE19-62706E023703}">
                      <ahyp:hlinkClr xmlns:ahyp="http://schemas.microsoft.com/office/drawing/2018/hyperlinkcolor" val="tx"/>
                    </a:ext>
                  </a:extLst>
                </a:hlinkClick>
              </a:rPr>
              <a:t>Muoviset annospakkaukset - Sitoumus2050</a:t>
            </a:r>
            <a:endParaRPr lang="fi-FI" dirty="0">
              <a:solidFill>
                <a:schemeClr val="accent2">
                  <a:lumMod val="75000"/>
                </a:schemeClr>
              </a:solidFill>
            </a:endParaRPr>
          </a:p>
          <a:p>
            <a:r>
              <a:rPr lang="fi-FI" dirty="0"/>
              <a:t>SUP-direktiivi ja komission ohjeet</a:t>
            </a:r>
          </a:p>
          <a:p>
            <a:r>
              <a:rPr lang="fr-FR" sz="1400" dirty="0">
                <a:solidFill>
                  <a:schemeClr val="accent2">
                    <a:lumMod val="75000"/>
                  </a:schemeClr>
                </a:solidFill>
                <a:hlinkClick r:id="rId7">
                  <a:extLst>
                    <a:ext uri="{A12FA001-AC4F-418D-AE19-62706E023703}">
                      <ahyp:hlinkClr xmlns:ahyp="http://schemas.microsoft.com/office/drawing/2018/hyperlinkcolor" val="tx"/>
                    </a:ext>
                  </a:extLst>
                </a:hlinkClick>
              </a:rPr>
              <a:t>EUR-Lex - 32019L0904 - EN - EUR-Lex (europa.eu)</a:t>
            </a:r>
            <a:endParaRPr lang="fr-FR" sz="1400" dirty="0">
              <a:solidFill>
                <a:schemeClr val="accent2">
                  <a:lumMod val="75000"/>
                </a:schemeClr>
              </a:solidFill>
            </a:endParaRPr>
          </a:p>
          <a:p>
            <a:r>
              <a:rPr lang="fr-FR" sz="1400" dirty="0">
                <a:solidFill>
                  <a:schemeClr val="accent2">
                    <a:lumMod val="75000"/>
                  </a:schemeClr>
                </a:solidFill>
                <a:hlinkClick r:id="rId8">
                  <a:extLst>
                    <a:ext uri="{A12FA001-AC4F-418D-AE19-62706E023703}">
                      <ahyp:hlinkClr xmlns:ahyp="http://schemas.microsoft.com/office/drawing/2018/hyperlinkcolor" val="tx"/>
                    </a:ext>
                  </a:extLst>
                </a:hlinkClick>
              </a:rPr>
              <a:t>EUR-Lex - 52021XC0607(03) - EN - EUR-Lex (europa.eu)</a:t>
            </a:r>
            <a:endParaRPr lang="fi-FI" sz="1400" dirty="0">
              <a:solidFill>
                <a:schemeClr val="accent2">
                  <a:lumMod val="75000"/>
                </a:schemeClr>
              </a:solidFill>
            </a:endParaRPr>
          </a:p>
          <a:p>
            <a:endParaRPr lang="fi-FI" dirty="0"/>
          </a:p>
        </p:txBody>
      </p:sp>
      <p:sp>
        <p:nvSpPr>
          <p:cNvPr id="6" name="Tekstiruutu 5">
            <a:extLst>
              <a:ext uri="{FF2B5EF4-FFF2-40B4-BE49-F238E27FC236}">
                <a16:creationId xmlns:a16="http://schemas.microsoft.com/office/drawing/2014/main" id="{AF2EF596-AF21-4898-929E-855124AB0FF3}"/>
              </a:ext>
            </a:extLst>
          </p:cNvPr>
          <p:cNvSpPr txBox="1"/>
          <p:nvPr/>
        </p:nvSpPr>
        <p:spPr>
          <a:xfrm>
            <a:off x="435260" y="1117334"/>
            <a:ext cx="6075446" cy="1969770"/>
          </a:xfrm>
          <a:prstGeom prst="rect">
            <a:avLst/>
          </a:prstGeom>
          <a:noFill/>
          <a:ln>
            <a:noFill/>
          </a:ln>
        </p:spPr>
        <p:txBody>
          <a:bodyPr wrap="none" rtlCol="0">
            <a:spAutoFit/>
          </a:bodyPr>
          <a:lstStyle/>
          <a:p>
            <a:r>
              <a:rPr lang="fi-FI" u="sng" dirty="0"/>
              <a:t>Pakkausten SUP-maksut:</a:t>
            </a:r>
          </a:p>
          <a:p>
            <a:r>
              <a:rPr lang="fi-FI" dirty="0" err="1"/>
              <a:t>Sumi</a:t>
            </a:r>
            <a:r>
              <a:rPr lang="fi-FI" dirty="0"/>
              <a:t> Oy: </a:t>
            </a:r>
            <a:r>
              <a:rPr lang="fi-FI" dirty="0">
                <a:hlinkClick r:id="rId9"/>
              </a:rPr>
              <a:t>Yhteydenottolomake</a:t>
            </a:r>
            <a:endParaRPr lang="fi-FI" dirty="0"/>
          </a:p>
          <a:p>
            <a:r>
              <a:rPr lang="fi-FI" dirty="0"/>
              <a:t>Suomen Pakkaustuottajat Oy: </a:t>
            </a:r>
            <a:r>
              <a:rPr lang="fi-FI" sz="1800" dirty="0">
                <a:hlinkClick r:id="rId10"/>
              </a:rPr>
              <a:t>info@suomenpakkaustuottajat.fi</a:t>
            </a:r>
            <a:endParaRPr lang="fi-FI" sz="1800" dirty="0"/>
          </a:p>
          <a:p>
            <a:endParaRPr lang="fi-FI" dirty="0"/>
          </a:p>
          <a:p>
            <a:r>
              <a:rPr lang="fi-FI" u="sng" dirty="0"/>
              <a:t>SUP-pakkausten raportointi:</a:t>
            </a:r>
          </a:p>
          <a:p>
            <a:r>
              <a:rPr lang="fi-FI" sz="1600" dirty="0"/>
              <a:t>Ringin yritysasiakaspalvelu</a:t>
            </a:r>
          </a:p>
          <a:p>
            <a:r>
              <a:rPr lang="fi-FI" sz="1600" dirty="0">
                <a:hlinkClick r:id="rId11"/>
              </a:rPr>
              <a:t>info@rinkiin.fi</a:t>
            </a:r>
            <a:r>
              <a:rPr lang="fi-FI" sz="1600" dirty="0"/>
              <a:t> ja p. 09 6162 3500</a:t>
            </a:r>
          </a:p>
        </p:txBody>
      </p:sp>
    </p:spTree>
    <p:extLst>
      <p:ext uri="{BB962C8B-B14F-4D97-AF65-F5344CB8AC3E}">
        <p14:creationId xmlns:p14="http://schemas.microsoft.com/office/powerpoint/2010/main" val="3679971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7D8C90-9985-4D1E-9A66-BAB954B1F071}"/>
              </a:ext>
            </a:extLst>
          </p:cNvPr>
          <p:cNvSpPr>
            <a:spLocks noGrp="1"/>
          </p:cNvSpPr>
          <p:nvPr>
            <p:ph type="ctrTitle"/>
          </p:nvPr>
        </p:nvSpPr>
        <p:spPr/>
        <p:txBody>
          <a:bodyPr/>
          <a:lstStyle/>
          <a:p>
            <a:r>
              <a:rPr lang="fi-FI" dirty="0"/>
              <a:t>Kiitos!</a:t>
            </a:r>
          </a:p>
        </p:txBody>
      </p:sp>
      <p:sp>
        <p:nvSpPr>
          <p:cNvPr id="3" name="Alaotsikko 2">
            <a:extLst>
              <a:ext uri="{FF2B5EF4-FFF2-40B4-BE49-F238E27FC236}">
                <a16:creationId xmlns:a16="http://schemas.microsoft.com/office/drawing/2014/main" id="{77AE0193-B4F3-4856-B551-E641559C074A}"/>
              </a:ext>
            </a:extLst>
          </p:cNvPr>
          <p:cNvSpPr>
            <a:spLocks noGrp="1"/>
          </p:cNvSpPr>
          <p:nvPr>
            <p:ph type="subTitle" idx="1"/>
          </p:nvPr>
        </p:nvSpPr>
        <p:spPr>
          <a:xfrm>
            <a:off x="741000" y="3821072"/>
            <a:ext cx="9144000" cy="2502034"/>
          </a:xfrm>
        </p:spPr>
        <p:txBody>
          <a:bodyPr>
            <a:normAutofit/>
          </a:bodyPr>
          <a:lstStyle/>
          <a:p>
            <a:r>
              <a:rPr lang="fi-FI" dirty="0"/>
              <a:t>Elintarviketeollisuusliitto ry</a:t>
            </a:r>
          </a:p>
          <a:p>
            <a:r>
              <a:rPr lang="fi-FI" dirty="0"/>
              <a:t>Kaupan Liitto</a:t>
            </a:r>
          </a:p>
          <a:p>
            <a:r>
              <a:rPr lang="fi-FI" dirty="0" err="1"/>
              <a:t>Sumi</a:t>
            </a:r>
            <a:r>
              <a:rPr lang="fi-FI" dirty="0"/>
              <a:t> Oy</a:t>
            </a:r>
          </a:p>
          <a:p>
            <a:r>
              <a:rPr lang="fi-FI" dirty="0"/>
              <a:t>Suomen Pakkauskierrätys RINKI Oy</a:t>
            </a:r>
          </a:p>
          <a:p>
            <a:r>
              <a:rPr lang="fi-FI" dirty="0"/>
              <a:t>Suomen Pakkaustuottajat Oy</a:t>
            </a:r>
          </a:p>
          <a:p>
            <a:r>
              <a:rPr lang="fi-FI" dirty="0"/>
              <a:t>Suomen Pakkausyhdistys ry</a:t>
            </a:r>
          </a:p>
        </p:txBody>
      </p:sp>
    </p:spTree>
    <p:extLst>
      <p:ext uri="{BB962C8B-B14F-4D97-AF65-F5344CB8AC3E}">
        <p14:creationId xmlns:p14="http://schemas.microsoft.com/office/powerpoint/2010/main" val="392741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F1F443-1E5B-4A32-8027-A6334AABC989}"/>
              </a:ext>
            </a:extLst>
          </p:cNvPr>
          <p:cNvSpPr>
            <a:spLocks noGrp="1"/>
          </p:cNvSpPr>
          <p:nvPr>
            <p:ph type="title"/>
          </p:nvPr>
        </p:nvSpPr>
        <p:spPr>
          <a:xfrm>
            <a:off x="662341" y="271102"/>
            <a:ext cx="10358801" cy="1117228"/>
          </a:xfrm>
        </p:spPr>
        <p:txBody>
          <a:bodyPr/>
          <a:lstStyle/>
          <a:p>
            <a:r>
              <a:rPr lang="fi-FI" dirty="0"/>
              <a:t>Taustaa</a:t>
            </a:r>
          </a:p>
        </p:txBody>
      </p:sp>
      <p:sp>
        <p:nvSpPr>
          <p:cNvPr id="4" name="Dian numeron paikkamerkki 3">
            <a:extLst>
              <a:ext uri="{FF2B5EF4-FFF2-40B4-BE49-F238E27FC236}">
                <a16:creationId xmlns:a16="http://schemas.microsoft.com/office/drawing/2014/main" id="{320A3F48-3673-4466-AB10-D57D4A2B39D0}"/>
              </a:ext>
            </a:extLst>
          </p:cNvPr>
          <p:cNvSpPr>
            <a:spLocks noGrp="1"/>
          </p:cNvSpPr>
          <p:nvPr>
            <p:ph type="sldNum" sz="quarter" idx="12"/>
          </p:nvPr>
        </p:nvSpPr>
        <p:spPr/>
        <p:txBody>
          <a:bodyPr/>
          <a:lstStyle/>
          <a:p>
            <a:fld id="{2E67C0D2-E0AE-5949-8C4B-013842102C7D}" type="slidenum">
              <a:rPr lang="en-FI" smtClean="0"/>
              <a:pPr/>
              <a:t>4</a:t>
            </a:fld>
            <a:endParaRPr lang="en-FI"/>
          </a:p>
        </p:txBody>
      </p:sp>
      <p:sp>
        <p:nvSpPr>
          <p:cNvPr id="7" name="Tekstiruutu 6">
            <a:extLst>
              <a:ext uri="{FF2B5EF4-FFF2-40B4-BE49-F238E27FC236}">
                <a16:creationId xmlns:a16="http://schemas.microsoft.com/office/drawing/2014/main" id="{096F99D0-008C-45C1-AF75-CEF62136F4D7}"/>
              </a:ext>
            </a:extLst>
          </p:cNvPr>
          <p:cNvSpPr txBox="1"/>
          <p:nvPr/>
        </p:nvSpPr>
        <p:spPr>
          <a:xfrm>
            <a:off x="791971" y="1222137"/>
            <a:ext cx="7564629" cy="4678204"/>
          </a:xfrm>
          <a:prstGeom prst="rect">
            <a:avLst/>
          </a:prstGeom>
          <a:noFill/>
        </p:spPr>
        <p:txBody>
          <a:bodyPr wrap="square" rtlCol="0">
            <a:spAutoFit/>
          </a:bodyPr>
          <a:lstStyle/>
          <a:p>
            <a:pPr marL="0" indent="0">
              <a:buNone/>
            </a:pPr>
            <a:r>
              <a:rPr lang="fi-FI" sz="1400" b="1" dirty="0">
                <a:solidFill>
                  <a:schemeClr val="bg1"/>
                </a:solidFill>
                <a:latin typeface="Arial" panose="020B0604020202020204" pitchFamily="34" charset="0"/>
                <a:cs typeface="Arial" panose="020B0604020202020204" pitchFamily="34" charset="0"/>
              </a:rPr>
              <a:t>SUP-direktiivi</a:t>
            </a:r>
            <a:r>
              <a:rPr lang="fi-FI" sz="1400" dirty="0">
                <a:solidFill>
                  <a:srgbClr val="000000"/>
                </a:solidFill>
                <a:latin typeface="Arial" panose="020B0604020202020204" pitchFamily="34" charset="0"/>
                <a:cs typeface="Arial" panose="020B0604020202020204" pitchFamily="34" charset="0"/>
              </a:rPr>
              <a:t> = Tiettyjen muovituotteiden ympäristövaikutuksen vähentämisestä annettu direktiivi (EU) 2019/904.</a:t>
            </a:r>
          </a:p>
          <a:p>
            <a:pPr marL="0" indent="0">
              <a:buNone/>
            </a:pPr>
            <a:endParaRPr lang="fi-FI" sz="1400" dirty="0">
              <a:solidFill>
                <a:srgbClr val="000000"/>
              </a:solidFill>
              <a:latin typeface="Arial" panose="020B0604020202020204" pitchFamily="34" charset="0"/>
              <a:cs typeface="Arial" panose="020B0604020202020204" pitchFamily="34" charset="0"/>
            </a:endParaRPr>
          </a:p>
          <a:p>
            <a:pPr marL="0" indent="0">
              <a:buNone/>
            </a:pPr>
            <a:r>
              <a:rPr lang="fi-FI" sz="1400" dirty="0">
                <a:solidFill>
                  <a:srgbClr val="000000"/>
                </a:solidFill>
                <a:latin typeface="Arial" panose="020B0604020202020204" pitchFamily="34" charset="0"/>
                <a:cs typeface="Arial" panose="020B0604020202020204" pitchFamily="34" charset="0"/>
              </a:rPr>
              <a:t>Direktiivin tavoitteena on</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vähentää roskaantumista ympäristössä, erityisesti merialueilla,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edistää kiertotaloutta,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yhtenäistää tuotesääntelyä</a:t>
            </a:r>
          </a:p>
          <a:p>
            <a:pPr lvl="1"/>
            <a:endParaRPr lang="fi-FI" sz="1400" dirty="0">
              <a:solidFill>
                <a:srgbClr val="000000"/>
              </a:solidFill>
              <a:latin typeface="Arial" panose="020B0604020202020204" pitchFamily="34" charset="0"/>
              <a:cs typeface="Arial" panose="020B0604020202020204" pitchFamily="34" charset="0"/>
            </a:endParaRPr>
          </a:p>
          <a:p>
            <a:pPr marL="0" indent="0">
              <a:buNone/>
            </a:pPr>
            <a:r>
              <a:rPr lang="fi-FI" sz="1400" dirty="0">
                <a:solidFill>
                  <a:srgbClr val="000000"/>
                </a:solidFill>
                <a:latin typeface="Arial" panose="020B0604020202020204" pitchFamily="34" charset="0"/>
                <a:cs typeface="Arial" panose="020B0604020202020204" pitchFamily="34" charset="0"/>
              </a:rPr>
              <a:t>Soveltamisala</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Direktiivissä luetellut kertakäyttömuovituotteet (näistä suuri osa on pakkauksia)</a:t>
            </a:r>
          </a:p>
          <a:p>
            <a:pPr marL="742950" lvl="1" indent="-285750">
              <a:buFont typeface="Arial" panose="020B0604020202020204" pitchFamily="34" charset="0"/>
              <a:buChar char="•"/>
            </a:pPr>
            <a:r>
              <a:rPr lang="fi-FI" sz="1400" dirty="0" err="1">
                <a:solidFill>
                  <a:srgbClr val="000000"/>
                </a:solidFill>
                <a:latin typeface="Arial" panose="020B0604020202020204" pitchFamily="34" charset="0"/>
                <a:cs typeface="Arial" panose="020B0604020202020204" pitchFamily="34" charset="0"/>
              </a:rPr>
              <a:t>Oxo</a:t>
            </a:r>
            <a:r>
              <a:rPr lang="fi-FI" sz="1400" dirty="0">
                <a:solidFill>
                  <a:srgbClr val="000000"/>
                </a:solidFill>
                <a:latin typeface="Arial" panose="020B0604020202020204" pitchFamily="34" charset="0"/>
                <a:cs typeface="Arial" panose="020B0604020202020204" pitchFamily="34" charset="0"/>
              </a:rPr>
              <a:t>-hajoavasta muovista valmistetut tuotteet</a:t>
            </a:r>
          </a:p>
          <a:p>
            <a:pPr marL="742950" lvl="1" indent="-285750">
              <a:buFont typeface="Arial" panose="020B0604020202020204" pitchFamily="34" charset="0"/>
              <a:buChar char="•"/>
            </a:pPr>
            <a:r>
              <a:rPr lang="fi-FI" sz="1400" dirty="0">
                <a:solidFill>
                  <a:srgbClr val="000000"/>
                </a:solidFill>
                <a:latin typeface="Arial" panose="020B0604020202020204" pitchFamily="34" charset="0"/>
                <a:cs typeface="Arial" panose="020B0604020202020204" pitchFamily="34" charset="0"/>
              </a:rPr>
              <a:t>Muovia sisältävät kalastusvälineet </a:t>
            </a:r>
            <a:endParaRPr lang="fi-FI" sz="1400" i="1" dirty="0">
              <a:solidFill>
                <a:srgbClr val="0070C0"/>
              </a:solidFill>
              <a:latin typeface="Arial" panose="020B0604020202020204" pitchFamily="34" charset="0"/>
              <a:cs typeface="Arial" panose="020B0604020202020204" pitchFamily="34" charset="0"/>
            </a:endParaRPr>
          </a:p>
          <a:p>
            <a:pPr marL="0" indent="0">
              <a:buNone/>
            </a:pPr>
            <a:r>
              <a:rPr lang="fi-FI" sz="1400" i="1" dirty="0">
                <a:solidFill>
                  <a:srgbClr val="0070C0"/>
                </a:solidFill>
                <a:latin typeface="Arial" panose="020B0604020202020204" pitchFamily="34" charset="0"/>
                <a:cs typeface="Arial" panose="020B0604020202020204" pitchFamily="34" charset="0"/>
              </a:rPr>
              <a:t>Huom.</a:t>
            </a:r>
          </a:p>
          <a:p>
            <a:pPr lvl="1"/>
            <a:r>
              <a:rPr lang="fi-FI" sz="1400" i="1" dirty="0">
                <a:solidFill>
                  <a:srgbClr val="0070C0"/>
                </a:solidFill>
                <a:latin typeface="Arial" panose="020B0604020202020204" pitchFamily="34" charset="0"/>
                <a:cs typeface="Arial" panose="020B0604020202020204" pitchFamily="34" charset="0"/>
              </a:rPr>
              <a:t>Tuotteen ei tarvitse olla kokonaan muovia kuuluakseen direktiivin soveltamisalaan, muovin määrälle ei ole määritelty vähimmäismäärää, esim. muovipinnoitettu kartonkimuki on SUP-tuote.</a:t>
            </a:r>
          </a:p>
          <a:p>
            <a:pPr lvl="1"/>
            <a:endParaRPr lang="fi-FI" sz="1400" i="1" dirty="0">
              <a:solidFill>
                <a:srgbClr val="0070C0"/>
              </a:solidFill>
              <a:latin typeface="Arial" panose="020B0604020202020204" pitchFamily="34" charset="0"/>
              <a:cs typeface="Arial" panose="020B0604020202020204" pitchFamily="34" charset="0"/>
            </a:endParaRPr>
          </a:p>
          <a:p>
            <a:pPr marL="0" indent="0">
              <a:buNone/>
            </a:pPr>
            <a:r>
              <a:rPr lang="fi-FI" sz="1400" dirty="0">
                <a:solidFill>
                  <a:schemeClr val="bg1"/>
                </a:solidFill>
                <a:latin typeface="Arial" panose="020B0604020202020204" pitchFamily="34" charset="0"/>
                <a:cs typeface="Arial" panose="020B0604020202020204" pitchFamily="34" charset="0"/>
              </a:rPr>
              <a:t>Direktiivin vaatimukset, eli keinot tavoitteiden saavuttamiseksi</a:t>
            </a:r>
          </a:p>
          <a:p>
            <a:pPr lvl="1"/>
            <a:r>
              <a:rPr lang="fi-FI" sz="1400" dirty="0">
                <a:solidFill>
                  <a:schemeClr val="bg1"/>
                </a:solidFill>
                <a:latin typeface="Arial" panose="020B0604020202020204" pitchFamily="34" charset="0"/>
                <a:cs typeface="Arial" panose="020B0604020202020204" pitchFamily="34" charset="0"/>
              </a:rPr>
              <a:t>Tuotekiellot, kulutuksen vähentäminen, tuotevaatimukset, merkinnät, valistus sekä kustannusvastuu SUP-tuotteiden aiheuttamasta roskaantumisesta.</a:t>
            </a:r>
            <a:endParaRPr lang="fi-FI" sz="1400" b="1" dirty="0">
              <a:solidFill>
                <a:srgbClr val="000000"/>
              </a:solidFill>
              <a:latin typeface="Arial" panose="020B0604020202020204" pitchFamily="34" charset="0"/>
              <a:cs typeface="Arial" panose="020B0604020202020204" pitchFamily="34" charset="0"/>
            </a:endParaRPr>
          </a:p>
          <a:p>
            <a:endParaRPr lang="fi-FI" dirty="0"/>
          </a:p>
        </p:txBody>
      </p:sp>
      <p:pic>
        <p:nvPicPr>
          <p:cNvPr id="5" name="Kuva 4">
            <a:extLst>
              <a:ext uri="{FF2B5EF4-FFF2-40B4-BE49-F238E27FC236}">
                <a16:creationId xmlns:a16="http://schemas.microsoft.com/office/drawing/2014/main" id="{1B7CAD0F-CE41-4F7D-A311-67DADE7B5B25}"/>
              </a:ext>
            </a:extLst>
          </p:cNvPr>
          <p:cNvPicPr>
            <a:picLocks noChangeAspect="1"/>
          </p:cNvPicPr>
          <p:nvPr/>
        </p:nvPicPr>
        <p:blipFill>
          <a:blip r:embed="rId2"/>
          <a:stretch>
            <a:fillRect/>
          </a:stretch>
        </p:blipFill>
        <p:spPr>
          <a:xfrm>
            <a:off x="8486230" y="1299178"/>
            <a:ext cx="3130744" cy="2262061"/>
          </a:xfrm>
          <a:prstGeom prst="rect">
            <a:avLst/>
          </a:prstGeom>
        </p:spPr>
      </p:pic>
    </p:spTree>
    <p:extLst>
      <p:ext uri="{BB962C8B-B14F-4D97-AF65-F5344CB8AC3E}">
        <p14:creationId xmlns:p14="http://schemas.microsoft.com/office/powerpoint/2010/main" val="3283076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86D64-DE7D-C54F-A9BB-FAF9FF5538CC}"/>
              </a:ext>
            </a:extLst>
          </p:cNvPr>
          <p:cNvSpPr>
            <a:spLocks noGrp="1"/>
          </p:cNvSpPr>
          <p:nvPr>
            <p:ph type="title"/>
          </p:nvPr>
        </p:nvSpPr>
        <p:spPr>
          <a:xfrm>
            <a:off x="916599" y="177366"/>
            <a:ext cx="10358801" cy="1117228"/>
          </a:xfrm>
        </p:spPr>
        <p:txBody>
          <a:bodyPr/>
          <a:lstStyle/>
          <a:p>
            <a:r>
              <a:rPr lang="fi-FI" dirty="0"/>
              <a:t>SUP-vaatimusten voimaantulo </a:t>
            </a:r>
            <a:br>
              <a:rPr lang="fi-FI" dirty="0"/>
            </a:br>
            <a:r>
              <a:rPr lang="fi-FI" sz="2000" b="0" dirty="0"/>
              <a:t>- direktiivin mukainen aikataulu ja täytäntöönpano Suomessa</a:t>
            </a:r>
            <a:endParaRPr lang="en-FI" sz="2400" dirty="0"/>
          </a:p>
        </p:txBody>
      </p:sp>
      <p:graphicFrame>
        <p:nvGraphicFramePr>
          <p:cNvPr id="3" name="Sisällön paikkamerkki 8">
            <a:extLst>
              <a:ext uri="{FF2B5EF4-FFF2-40B4-BE49-F238E27FC236}">
                <a16:creationId xmlns:a16="http://schemas.microsoft.com/office/drawing/2014/main" id="{F8D5E1D0-866F-40AA-ACFF-6ADE1DA9C98D}"/>
              </a:ext>
            </a:extLst>
          </p:cNvPr>
          <p:cNvGraphicFramePr>
            <a:graphicFrameLocks/>
          </p:cNvGraphicFramePr>
          <p:nvPr>
            <p:extLst>
              <p:ext uri="{D42A27DB-BD31-4B8C-83A1-F6EECF244321}">
                <p14:modId xmlns:p14="http://schemas.microsoft.com/office/powerpoint/2010/main" val="1049243317"/>
              </p:ext>
            </p:extLst>
          </p:nvPr>
        </p:nvGraphicFramePr>
        <p:xfrm>
          <a:off x="607375" y="1377987"/>
          <a:ext cx="8302358" cy="5290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29DF4A83-4E15-4D6B-B2CC-4A734496B33B}"/>
              </a:ext>
            </a:extLst>
          </p:cNvPr>
          <p:cNvSpPr txBox="1"/>
          <p:nvPr/>
        </p:nvSpPr>
        <p:spPr>
          <a:xfrm>
            <a:off x="9294591" y="1513335"/>
            <a:ext cx="25697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solidFill>
                  <a:srgbClr val="000000"/>
                </a:solidFill>
                <a:latin typeface="Calibri" panose="020F0502020204030204"/>
              </a:rPr>
              <a:t>A</a:t>
            </a:r>
            <a:r>
              <a:rPr kumimoji="0" lang="fi-FI" sz="1100" b="0" i="0" u="none" strike="noStrike" kern="1200" cap="none" spc="0" normalizeH="0" baseline="0" noProof="0" dirty="0" err="1">
                <a:ln>
                  <a:noFill/>
                </a:ln>
                <a:solidFill>
                  <a:srgbClr val="000000"/>
                </a:solidFill>
                <a:effectLst/>
                <a:uLnTx/>
                <a:uFillTx/>
                <a:latin typeface="Calibri" panose="020F0502020204030204"/>
                <a:ea typeface="+mn-ea"/>
                <a:cs typeface="+mn-cs"/>
              </a:rPr>
              <a:t>setus</a:t>
            </a:r>
            <a:r>
              <a:rPr kumimoji="0" lang="fi-FI" sz="1100" b="0" i="0" u="none" strike="noStrike" kern="1200" cap="none" spc="0" normalizeH="0" baseline="0" noProof="0" dirty="0">
                <a:ln>
                  <a:noFill/>
                </a:ln>
                <a:solidFill>
                  <a:srgbClr val="000000"/>
                </a:solidFill>
                <a:effectLst/>
                <a:uLnTx/>
                <a:uFillTx/>
                <a:latin typeface="Calibri" panose="020F0502020204030204"/>
                <a:ea typeface="+mn-ea"/>
                <a:cs typeface="+mn-cs"/>
              </a:rPr>
              <a:t> 1318/2022 eräistä muovituotteista, 2 § ja 3 §</a:t>
            </a:r>
          </a:p>
        </p:txBody>
      </p:sp>
      <p:sp>
        <p:nvSpPr>
          <p:cNvPr id="9" name="Tekstiruutu 8">
            <a:extLst>
              <a:ext uri="{FF2B5EF4-FFF2-40B4-BE49-F238E27FC236}">
                <a16:creationId xmlns:a16="http://schemas.microsoft.com/office/drawing/2014/main" id="{B7743BF9-4C7A-4775-9B8C-ADC69B9BD6BA}"/>
              </a:ext>
            </a:extLst>
          </p:cNvPr>
          <p:cNvSpPr txBox="1"/>
          <p:nvPr/>
        </p:nvSpPr>
        <p:spPr>
          <a:xfrm>
            <a:off x="9275608" y="4392027"/>
            <a:ext cx="269039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0" i="0" dirty="0">
                <a:solidFill>
                  <a:srgbClr val="242424"/>
                </a:solidFill>
                <a:effectLst/>
                <a:latin typeface="Calibri" panose="020F0502020204030204" pitchFamily="34" charset="0"/>
              </a:rPr>
              <a:t>Muovisten kertakäyttöisten annospakkausten </a:t>
            </a:r>
            <a:r>
              <a:rPr lang="fi-FI" sz="1100" b="0" i="0" dirty="0" err="1">
                <a:solidFill>
                  <a:srgbClr val="242424"/>
                </a:solidFill>
                <a:effectLst/>
                <a:latin typeface="Calibri" panose="020F0502020204030204" pitchFamily="34" charset="0"/>
              </a:rPr>
              <a:t>green</a:t>
            </a:r>
            <a:r>
              <a:rPr lang="fi-FI" sz="1100" b="0" i="0" dirty="0">
                <a:solidFill>
                  <a:srgbClr val="242424"/>
                </a:solidFill>
                <a:effectLst/>
                <a:latin typeface="Calibri" panose="020F0502020204030204" pitchFamily="34" charset="0"/>
              </a:rPr>
              <a:t> </a:t>
            </a:r>
            <a:r>
              <a:rPr lang="fi-FI" sz="1100" b="0" i="0" dirty="0" err="1">
                <a:solidFill>
                  <a:srgbClr val="242424"/>
                </a:solidFill>
                <a:effectLst/>
                <a:latin typeface="Calibri" panose="020F0502020204030204" pitchFamily="34" charset="0"/>
              </a:rPr>
              <a:t>deal</a:t>
            </a:r>
            <a:r>
              <a:rPr lang="fi-FI" sz="1100" b="0" i="0" dirty="0">
                <a:solidFill>
                  <a:srgbClr val="242424"/>
                </a:solidFill>
                <a:effectLst/>
                <a:latin typeface="Calibri" panose="020F0502020204030204" pitchFamily="34" charset="0"/>
              </a:rPr>
              <a:t> -sopimus 2022-2027 </a:t>
            </a:r>
            <a:r>
              <a:rPr kumimoji="0" lang="fi-FI" sz="1100" b="0" i="0" u="none" strike="noStrike" kern="1200" cap="none" spc="0" normalizeH="0" baseline="0" noProof="0" dirty="0">
                <a:ln>
                  <a:noFill/>
                </a:ln>
                <a:solidFill>
                  <a:srgbClr val="000000"/>
                </a:solidFill>
                <a:effectLst/>
                <a:uLnTx/>
                <a:uFillTx/>
                <a:latin typeface="Calibri" panose="020F0502020204030204"/>
                <a:ea typeface="+mn-ea"/>
                <a:cs typeface="+mn-cs"/>
              </a:rPr>
              <a:t>valtion ja elinkeinon välillä</a:t>
            </a:r>
          </a:p>
        </p:txBody>
      </p:sp>
      <p:sp>
        <p:nvSpPr>
          <p:cNvPr id="14" name="Puhekupla: Soikea 13">
            <a:extLst>
              <a:ext uri="{FF2B5EF4-FFF2-40B4-BE49-F238E27FC236}">
                <a16:creationId xmlns:a16="http://schemas.microsoft.com/office/drawing/2014/main" id="{41A7BDD3-1401-433D-B175-36A7098A08E0}"/>
              </a:ext>
            </a:extLst>
          </p:cNvPr>
          <p:cNvSpPr/>
          <p:nvPr/>
        </p:nvSpPr>
        <p:spPr>
          <a:xfrm>
            <a:off x="9492713" y="189371"/>
            <a:ext cx="2569744" cy="1246711"/>
          </a:xfrm>
          <a:prstGeom prst="wedgeEllipseCallout">
            <a:avLst>
              <a:gd name="adj1" fmla="val -75129"/>
              <a:gd name="adj2" fmla="val 32432"/>
            </a:avLst>
          </a:prstGeom>
          <a:solidFill>
            <a:srgbClr val="FFF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Calibri" panose="020F0502020204030204"/>
                <a:ea typeface="+mn-ea"/>
                <a:cs typeface="+mn-cs"/>
              </a:rPr>
              <a:t>Lisäksi: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0000"/>
                </a:solidFill>
                <a:effectLst/>
                <a:uLnTx/>
                <a:uFillTx/>
                <a:latin typeface="Calibri" panose="020F0502020204030204"/>
                <a:ea typeface="+mn-ea"/>
                <a:cs typeface="+mn-cs"/>
              </a:rPr>
              <a:t>raportointi</a:t>
            </a:r>
            <a:r>
              <a:rPr kumimoji="0" lang="fi-FI" sz="1200" b="0" i="0" u="none" strike="noStrike" kern="1200" cap="none" spc="0" normalizeH="0" baseline="0" noProof="0" dirty="0">
                <a:ln>
                  <a:noFill/>
                </a:ln>
                <a:solidFill>
                  <a:srgbClr val="000000"/>
                </a:solidFill>
                <a:effectLst/>
                <a:uLnTx/>
                <a:uFillTx/>
                <a:latin typeface="Calibri" panose="020F0502020204030204"/>
                <a:ea typeface="+mn-ea"/>
                <a:cs typeface="+mn-cs"/>
              </a:rPr>
              <a:t>velvollisuudet ja </a:t>
            </a:r>
            <a:r>
              <a:rPr kumimoji="0" lang="fi-FI" sz="1200" b="1" i="0" u="none" strike="noStrike" kern="1200" cap="none" spc="0" normalizeH="0" baseline="0" noProof="0" dirty="0">
                <a:ln>
                  <a:noFill/>
                </a:ln>
                <a:solidFill>
                  <a:srgbClr val="000000"/>
                </a:solidFill>
                <a:effectLst/>
                <a:uLnTx/>
                <a:uFillTx/>
                <a:latin typeface="Calibri" panose="020F0502020204030204"/>
                <a:ea typeface="+mn-ea"/>
                <a:cs typeface="+mn-cs"/>
              </a:rPr>
              <a:t>valistus</a:t>
            </a:r>
            <a:r>
              <a:rPr kumimoji="0" lang="fi-FI" sz="1200" i="0" u="none" strike="noStrike" kern="1200" cap="none" spc="0" normalizeH="0" baseline="0" noProof="0" dirty="0">
                <a:ln>
                  <a:noFill/>
                </a:ln>
                <a:solidFill>
                  <a:srgbClr val="000000"/>
                </a:solidFill>
                <a:effectLst/>
                <a:uLnTx/>
                <a:uFillTx/>
                <a:latin typeface="Calibri" panose="020F0502020204030204"/>
                <a:ea typeface="+mn-ea"/>
                <a:cs typeface="+mn-cs"/>
              </a:rPr>
              <a:t>toimenpiteet</a:t>
            </a:r>
          </a:p>
        </p:txBody>
      </p:sp>
      <p:sp>
        <p:nvSpPr>
          <p:cNvPr id="4" name="Tekstiruutu 3">
            <a:extLst>
              <a:ext uri="{FF2B5EF4-FFF2-40B4-BE49-F238E27FC236}">
                <a16:creationId xmlns:a16="http://schemas.microsoft.com/office/drawing/2014/main" id="{BECE3907-57DD-40DB-9948-59268333DF46}"/>
              </a:ext>
            </a:extLst>
          </p:cNvPr>
          <p:cNvSpPr txBox="1"/>
          <p:nvPr/>
        </p:nvSpPr>
        <p:spPr>
          <a:xfrm>
            <a:off x="9294592" y="2728436"/>
            <a:ext cx="3018057" cy="430887"/>
          </a:xfrm>
          <a:prstGeom prst="rect">
            <a:avLst/>
          </a:prstGeom>
          <a:noFill/>
        </p:spPr>
        <p:txBody>
          <a:bodyPr wrap="square" rtlCol="0">
            <a:spAutoFit/>
          </a:bodyPr>
          <a:lstStyle/>
          <a:p>
            <a:r>
              <a:rPr lang="fi-FI" sz="1100" dirty="0"/>
              <a:t>Asetus 1321/2022  pakkausjäteasetuksen muuttamisesta, 4 d §</a:t>
            </a:r>
          </a:p>
        </p:txBody>
      </p:sp>
      <p:sp>
        <p:nvSpPr>
          <p:cNvPr id="21" name="Tekstiruutu 20">
            <a:extLst>
              <a:ext uri="{FF2B5EF4-FFF2-40B4-BE49-F238E27FC236}">
                <a16:creationId xmlns:a16="http://schemas.microsoft.com/office/drawing/2014/main" id="{9F3A3C81-5CDA-44C8-99C8-C2B6295A9D3A}"/>
              </a:ext>
            </a:extLst>
          </p:cNvPr>
          <p:cNvSpPr txBox="1"/>
          <p:nvPr/>
        </p:nvSpPr>
        <p:spPr>
          <a:xfrm>
            <a:off x="9294593" y="3695423"/>
            <a:ext cx="3018056" cy="430887"/>
          </a:xfrm>
          <a:prstGeom prst="rect">
            <a:avLst/>
          </a:prstGeom>
          <a:noFill/>
        </p:spPr>
        <p:txBody>
          <a:bodyPr wrap="square" rtlCol="0">
            <a:spAutoFit/>
          </a:bodyPr>
          <a:lstStyle/>
          <a:p>
            <a:r>
              <a:rPr lang="fi-FI" sz="1100" dirty="0"/>
              <a:t>Asetus 1321/2022 pakkausjäteasetuksen muuttamisesta, 6 a § ja 10 a §, </a:t>
            </a:r>
          </a:p>
        </p:txBody>
      </p:sp>
      <p:sp>
        <p:nvSpPr>
          <p:cNvPr id="22" name="Tekstiruutu 21">
            <a:extLst>
              <a:ext uri="{FF2B5EF4-FFF2-40B4-BE49-F238E27FC236}">
                <a16:creationId xmlns:a16="http://schemas.microsoft.com/office/drawing/2014/main" id="{B703D4BF-DD28-4D11-B781-1C0A2472B30B}"/>
              </a:ext>
            </a:extLst>
          </p:cNvPr>
          <p:cNvSpPr txBox="1"/>
          <p:nvPr/>
        </p:nvSpPr>
        <p:spPr>
          <a:xfrm>
            <a:off x="9294593" y="5120396"/>
            <a:ext cx="3021172" cy="430887"/>
          </a:xfrm>
          <a:prstGeom prst="rect">
            <a:avLst/>
          </a:prstGeom>
          <a:noFill/>
        </p:spPr>
        <p:txBody>
          <a:bodyPr wrap="square" rtlCol="0">
            <a:spAutoFit/>
          </a:bodyPr>
          <a:lstStyle/>
          <a:p>
            <a:r>
              <a:rPr lang="fi-FI" sz="1100" dirty="0"/>
              <a:t>Asetus 1321/2022 pakkausjäteasetuksen muuttamisesta, 10 a §</a:t>
            </a:r>
          </a:p>
        </p:txBody>
      </p:sp>
      <p:sp>
        <p:nvSpPr>
          <p:cNvPr id="23" name="Tekstiruutu 22">
            <a:extLst>
              <a:ext uri="{FF2B5EF4-FFF2-40B4-BE49-F238E27FC236}">
                <a16:creationId xmlns:a16="http://schemas.microsoft.com/office/drawing/2014/main" id="{050D30AC-3644-4AA4-BD8E-655CA7940096}"/>
              </a:ext>
            </a:extLst>
          </p:cNvPr>
          <p:cNvSpPr txBox="1"/>
          <p:nvPr/>
        </p:nvSpPr>
        <p:spPr>
          <a:xfrm>
            <a:off x="9294593" y="5830635"/>
            <a:ext cx="3008854" cy="430887"/>
          </a:xfrm>
          <a:prstGeom prst="rect">
            <a:avLst/>
          </a:prstGeom>
          <a:noFill/>
        </p:spPr>
        <p:txBody>
          <a:bodyPr wrap="square" rtlCol="0">
            <a:spAutoFit/>
          </a:bodyPr>
          <a:lstStyle/>
          <a:p>
            <a:r>
              <a:rPr lang="fi-FI" sz="1100" dirty="0"/>
              <a:t>Asetus 1321/2022 pakkausjäteasetuksen muuttamisesta, 6 a §</a:t>
            </a:r>
          </a:p>
        </p:txBody>
      </p:sp>
      <p:sp>
        <p:nvSpPr>
          <p:cNvPr id="24" name="Tekstiruutu 23">
            <a:extLst>
              <a:ext uri="{FF2B5EF4-FFF2-40B4-BE49-F238E27FC236}">
                <a16:creationId xmlns:a16="http://schemas.microsoft.com/office/drawing/2014/main" id="{43CE2695-1791-4640-9FFD-F55FE1AA6E1A}"/>
              </a:ext>
            </a:extLst>
          </p:cNvPr>
          <p:cNvSpPr txBox="1"/>
          <p:nvPr/>
        </p:nvSpPr>
        <p:spPr>
          <a:xfrm>
            <a:off x="9275608" y="2047443"/>
            <a:ext cx="2821520" cy="600164"/>
          </a:xfrm>
          <a:prstGeom prst="rect">
            <a:avLst/>
          </a:prstGeom>
          <a:noFill/>
        </p:spPr>
        <p:txBody>
          <a:bodyPr wrap="square" rtlCol="0">
            <a:spAutoFit/>
          </a:bodyPr>
          <a:lstStyle/>
          <a:p>
            <a:r>
              <a:rPr lang="fi-FI" sz="1100" dirty="0"/>
              <a:t>Laki 1096/2022 jätelain muuttamisesta ja asetus 1320/2022 eräiden muovituotteiden tuottajien kunnille maksamista korvauksista</a:t>
            </a:r>
          </a:p>
        </p:txBody>
      </p:sp>
      <p:sp>
        <p:nvSpPr>
          <p:cNvPr id="25" name="Tekstiruutu 24">
            <a:extLst>
              <a:ext uri="{FF2B5EF4-FFF2-40B4-BE49-F238E27FC236}">
                <a16:creationId xmlns:a16="http://schemas.microsoft.com/office/drawing/2014/main" id="{6295F40B-F712-4DC8-B699-562B7535D2BF}"/>
              </a:ext>
            </a:extLst>
          </p:cNvPr>
          <p:cNvSpPr txBox="1"/>
          <p:nvPr/>
        </p:nvSpPr>
        <p:spPr>
          <a:xfrm>
            <a:off x="9294593" y="3131739"/>
            <a:ext cx="2848766" cy="261610"/>
          </a:xfrm>
          <a:prstGeom prst="rect">
            <a:avLst/>
          </a:prstGeom>
          <a:noFill/>
        </p:spPr>
        <p:txBody>
          <a:bodyPr wrap="square" rtlCol="0">
            <a:spAutoFit/>
          </a:bodyPr>
          <a:lstStyle/>
          <a:p>
            <a:r>
              <a:rPr lang="fi-FI" sz="1100" dirty="0"/>
              <a:t>Laki 1096/2022 jätelain muuttamisesta</a:t>
            </a:r>
          </a:p>
        </p:txBody>
      </p:sp>
      <p:sp>
        <p:nvSpPr>
          <p:cNvPr id="26" name="Nuoli: Oikea 25">
            <a:extLst>
              <a:ext uri="{FF2B5EF4-FFF2-40B4-BE49-F238E27FC236}">
                <a16:creationId xmlns:a16="http://schemas.microsoft.com/office/drawing/2014/main" id="{61231A0A-8768-43AD-9BDE-055F11129AC5}"/>
              </a:ext>
            </a:extLst>
          </p:cNvPr>
          <p:cNvSpPr/>
          <p:nvPr/>
        </p:nvSpPr>
        <p:spPr>
          <a:xfrm>
            <a:off x="8993611" y="1567158"/>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Nuoli: Oikea 30">
            <a:extLst>
              <a:ext uri="{FF2B5EF4-FFF2-40B4-BE49-F238E27FC236}">
                <a16:creationId xmlns:a16="http://schemas.microsoft.com/office/drawing/2014/main" id="{15B9E191-5918-4802-AC25-192DD86E2D16}"/>
              </a:ext>
            </a:extLst>
          </p:cNvPr>
          <p:cNvSpPr/>
          <p:nvPr/>
        </p:nvSpPr>
        <p:spPr>
          <a:xfrm>
            <a:off x="9018363" y="2200293"/>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Nuoli: Oikea 31">
            <a:extLst>
              <a:ext uri="{FF2B5EF4-FFF2-40B4-BE49-F238E27FC236}">
                <a16:creationId xmlns:a16="http://schemas.microsoft.com/office/drawing/2014/main" id="{4A947706-DFEF-4B43-BA2E-7B5A055EC59E}"/>
              </a:ext>
            </a:extLst>
          </p:cNvPr>
          <p:cNvSpPr/>
          <p:nvPr/>
        </p:nvSpPr>
        <p:spPr>
          <a:xfrm>
            <a:off x="8993611" y="2808499"/>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Nuoli: Oikea 32">
            <a:extLst>
              <a:ext uri="{FF2B5EF4-FFF2-40B4-BE49-F238E27FC236}">
                <a16:creationId xmlns:a16="http://schemas.microsoft.com/office/drawing/2014/main" id="{97E2AB15-6713-4567-AA1F-76A16963A797}"/>
              </a:ext>
            </a:extLst>
          </p:cNvPr>
          <p:cNvSpPr/>
          <p:nvPr/>
        </p:nvSpPr>
        <p:spPr>
          <a:xfrm>
            <a:off x="9006191" y="3181347"/>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Nuoli: Oikea 33">
            <a:extLst>
              <a:ext uri="{FF2B5EF4-FFF2-40B4-BE49-F238E27FC236}">
                <a16:creationId xmlns:a16="http://schemas.microsoft.com/office/drawing/2014/main" id="{D6B6E19D-CF1F-43CA-9D93-0F6224946B18}"/>
              </a:ext>
            </a:extLst>
          </p:cNvPr>
          <p:cNvSpPr/>
          <p:nvPr/>
        </p:nvSpPr>
        <p:spPr>
          <a:xfrm>
            <a:off x="9003103" y="3803070"/>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Nuoli: Oikea 34">
            <a:extLst>
              <a:ext uri="{FF2B5EF4-FFF2-40B4-BE49-F238E27FC236}">
                <a16:creationId xmlns:a16="http://schemas.microsoft.com/office/drawing/2014/main" id="{9E22463F-741D-42D1-AAAB-4E15C6F815BC}"/>
              </a:ext>
            </a:extLst>
          </p:cNvPr>
          <p:cNvSpPr/>
          <p:nvPr/>
        </p:nvSpPr>
        <p:spPr>
          <a:xfrm>
            <a:off x="9006191" y="4466057"/>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Nuoli: Oikea 35">
            <a:extLst>
              <a:ext uri="{FF2B5EF4-FFF2-40B4-BE49-F238E27FC236}">
                <a16:creationId xmlns:a16="http://schemas.microsoft.com/office/drawing/2014/main" id="{77BDB9B3-9669-4ABA-9F1D-8767ABDA3244}"/>
              </a:ext>
            </a:extLst>
          </p:cNvPr>
          <p:cNvSpPr/>
          <p:nvPr/>
        </p:nvSpPr>
        <p:spPr>
          <a:xfrm>
            <a:off x="9003103" y="5174219"/>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Nuoli: Oikea 36">
            <a:extLst>
              <a:ext uri="{FF2B5EF4-FFF2-40B4-BE49-F238E27FC236}">
                <a16:creationId xmlns:a16="http://schemas.microsoft.com/office/drawing/2014/main" id="{7C19202B-6047-42C5-BEF7-23AB8CA415E3}"/>
              </a:ext>
            </a:extLst>
          </p:cNvPr>
          <p:cNvSpPr/>
          <p:nvPr/>
        </p:nvSpPr>
        <p:spPr>
          <a:xfrm>
            <a:off x="9003103" y="5884458"/>
            <a:ext cx="198119" cy="323240"/>
          </a:xfrm>
          <a:prstGeom prst="rightArrow">
            <a:avLst/>
          </a:prstGeom>
          <a:solidFill>
            <a:srgbClr val="E5F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Dian numeron paikkamerkki 1">
            <a:extLst>
              <a:ext uri="{FF2B5EF4-FFF2-40B4-BE49-F238E27FC236}">
                <a16:creationId xmlns:a16="http://schemas.microsoft.com/office/drawing/2014/main" id="{6486BE0E-215B-45B9-847B-8D2CC6A10056}"/>
              </a:ext>
            </a:extLst>
          </p:cNvPr>
          <p:cNvSpPr>
            <a:spLocks noGrp="1"/>
          </p:cNvSpPr>
          <p:nvPr>
            <p:ph type="sldNum" sz="quarter" idx="12"/>
          </p:nvPr>
        </p:nvSpPr>
        <p:spPr/>
        <p:txBody>
          <a:bodyPr/>
          <a:lstStyle/>
          <a:p>
            <a:fld id="{2E67C0D2-E0AE-5949-8C4B-013842102C7D}" type="slidenum">
              <a:rPr lang="en-FI" smtClean="0"/>
              <a:t>5</a:t>
            </a:fld>
            <a:endParaRPr lang="en-FI"/>
          </a:p>
        </p:txBody>
      </p:sp>
    </p:spTree>
    <p:extLst>
      <p:ext uri="{BB962C8B-B14F-4D97-AF65-F5344CB8AC3E}">
        <p14:creationId xmlns:p14="http://schemas.microsoft.com/office/powerpoint/2010/main" val="15336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AD03E2-8EB6-46BD-9CF2-3E0A8FDE6F1E}"/>
              </a:ext>
            </a:extLst>
          </p:cNvPr>
          <p:cNvSpPr>
            <a:spLocks noGrp="1"/>
          </p:cNvSpPr>
          <p:nvPr>
            <p:ph type="title"/>
          </p:nvPr>
        </p:nvSpPr>
        <p:spPr>
          <a:xfrm>
            <a:off x="583683" y="8393"/>
            <a:ext cx="10358801" cy="1117228"/>
          </a:xfrm>
        </p:spPr>
        <p:txBody>
          <a:bodyPr/>
          <a:lstStyle/>
          <a:p>
            <a:r>
              <a:rPr lang="fi-FI" dirty="0"/>
              <a:t>SUP-direktiivin vaatimukset</a:t>
            </a:r>
          </a:p>
        </p:txBody>
      </p:sp>
      <p:sp>
        <p:nvSpPr>
          <p:cNvPr id="4" name="Dian numeron paikkamerkki 3">
            <a:extLst>
              <a:ext uri="{FF2B5EF4-FFF2-40B4-BE49-F238E27FC236}">
                <a16:creationId xmlns:a16="http://schemas.microsoft.com/office/drawing/2014/main" id="{99DB8606-5BAA-413B-90A3-824DBA174981}"/>
              </a:ext>
            </a:extLst>
          </p:cNvPr>
          <p:cNvSpPr>
            <a:spLocks noGrp="1"/>
          </p:cNvSpPr>
          <p:nvPr>
            <p:ph type="sldNum" sz="quarter" idx="12"/>
          </p:nvPr>
        </p:nvSpPr>
        <p:spPr/>
        <p:txBody>
          <a:bodyPr/>
          <a:lstStyle/>
          <a:p>
            <a:fld id="{2E67C0D2-E0AE-5949-8C4B-013842102C7D}" type="slidenum">
              <a:rPr lang="en-FI" smtClean="0"/>
              <a:pPr/>
              <a:t>6</a:t>
            </a:fld>
            <a:endParaRPr lang="en-FI"/>
          </a:p>
        </p:txBody>
      </p:sp>
      <p:graphicFrame>
        <p:nvGraphicFramePr>
          <p:cNvPr id="6" name="Taulukko 8">
            <a:extLst>
              <a:ext uri="{FF2B5EF4-FFF2-40B4-BE49-F238E27FC236}">
                <a16:creationId xmlns:a16="http://schemas.microsoft.com/office/drawing/2014/main" id="{F14AEEAA-D773-40C5-8DE6-7AB57D87F085}"/>
              </a:ext>
            </a:extLst>
          </p:cNvPr>
          <p:cNvGraphicFramePr>
            <a:graphicFrameLocks/>
          </p:cNvGraphicFramePr>
          <p:nvPr>
            <p:extLst>
              <p:ext uri="{D42A27DB-BD31-4B8C-83A1-F6EECF244321}">
                <p14:modId xmlns:p14="http://schemas.microsoft.com/office/powerpoint/2010/main" val="125181832"/>
              </p:ext>
            </p:extLst>
          </p:nvPr>
        </p:nvGraphicFramePr>
        <p:xfrm>
          <a:off x="583683" y="892826"/>
          <a:ext cx="11333014" cy="5775802"/>
        </p:xfrm>
        <a:graphic>
          <a:graphicData uri="http://schemas.openxmlformats.org/drawingml/2006/table">
            <a:tbl>
              <a:tblPr firstRow="1" bandRow="1">
                <a:tableStyleId>{5C22544A-7EE6-4342-B048-85BDC9FD1C3A}</a:tableStyleId>
              </a:tblPr>
              <a:tblGrid>
                <a:gridCol w="4037067">
                  <a:extLst>
                    <a:ext uri="{9D8B030D-6E8A-4147-A177-3AD203B41FA5}">
                      <a16:colId xmlns:a16="http://schemas.microsoft.com/office/drawing/2014/main" val="1027281257"/>
                    </a:ext>
                  </a:extLst>
                </a:gridCol>
                <a:gridCol w="7295947">
                  <a:extLst>
                    <a:ext uri="{9D8B030D-6E8A-4147-A177-3AD203B41FA5}">
                      <a16:colId xmlns:a16="http://schemas.microsoft.com/office/drawing/2014/main" val="2335994567"/>
                    </a:ext>
                  </a:extLst>
                </a:gridCol>
              </a:tblGrid>
              <a:tr h="404671">
                <a:tc>
                  <a:txBody>
                    <a:bodyPr/>
                    <a:lstStyle/>
                    <a:p>
                      <a:pPr lvl="0" algn="l"/>
                      <a:r>
                        <a:rPr lang="fi-FI" sz="2200" dirty="0"/>
                        <a:t>Vaatimus</a:t>
                      </a:r>
                    </a:p>
                  </a:txBody>
                  <a:tcPr marL="55449" marR="55449" marT="27724" marB="27724" anchor="ctr"/>
                </a:tc>
                <a:tc>
                  <a:txBody>
                    <a:bodyPr/>
                    <a:lstStyle/>
                    <a:p>
                      <a:r>
                        <a:rPr lang="fi-FI" sz="2200" dirty="0"/>
                        <a:t>SUP-tuoteryhmät, joita vaatimus koskee</a:t>
                      </a:r>
                      <a:endParaRPr lang="fi-FI" sz="2200" b="0" dirty="0">
                        <a:solidFill>
                          <a:srgbClr val="0070C0"/>
                        </a:solidFill>
                      </a:endParaRPr>
                    </a:p>
                  </a:txBody>
                  <a:tcPr marL="55449" marR="55449" marT="27724" marB="27724" anchor="ctr"/>
                </a:tc>
                <a:extLst>
                  <a:ext uri="{0D108BD9-81ED-4DB2-BD59-A6C34878D82A}">
                    <a16:rowId xmlns:a16="http://schemas.microsoft.com/office/drawing/2014/main" val="2603325704"/>
                  </a:ext>
                </a:extLst>
              </a:tr>
              <a:tr h="786410">
                <a:tc>
                  <a:txBody>
                    <a:bodyPr/>
                    <a:lstStyle/>
                    <a:p>
                      <a:pPr lvl="0"/>
                      <a:r>
                        <a:rPr lang="fi-FI" sz="1200" b="1" dirty="0"/>
                        <a:t>Kulutuksen vähentäminen </a:t>
                      </a:r>
                      <a:r>
                        <a:rPr lang="fi-FI" sz="1200" b="0" dirty="0"/>
                        <a:t>(SUPD artikla 4)</a:t>
                      </a:r>
                    </a:p>
                    <a:p>
                      <a:pPr marL="285761" lvl="0" indent="-285750">
                        <a:buFont typeface="Arial" panose="020B0604020202020204" pitchFamily="34" charset="0"/>
                        <a:buChar char="•"/>
                      </a:pPr>
                      <a:r>
                        <a:rPr lang="fi-FI" sz="1200" dirty="0"/>
                        <a:t>Kansallisesti asetettujen tavoitteiden mukaisesti vuoden 2022 tasosta vuoteen 2026 mennessä.</a:t>
                      </a:r>
                    </a:p>
                  </a:txBody>
                  <a:tcPr marL="55449" marR="55449" marT="27724" marB="27724" anchor="ctr"/>
                </a:tc>
                <a:tc>
                  <a:txBody>
                    <a:bodyPr/>
                    <a:lstStyle/>
                    <a:p>
                      <a:pPr marL="285750" indent="-285750">
                        <a:buFontTx/>
                        <a:buChar char="-"/>
                      </a:pPr>
                      <a:r>
                        <a:rPr lang="fi-FI" sz="1100" dirty="0">
                          <a:solidFill>
                            <a:schemeClr val="bg1"/>
                          </a:solidFill>
                        </a:rPr>
                        <a:t>Juomamukit, ml. korkit ja kannet</a:t>
                      </a:r>
                    </a:p>
                    <a:p>
                      <a:pPr marL="285750" indent="-285750">
                        <a:buFontTx/>
                        <a:buChar char="-"/>
                      </a:pPr>
                      <a:r>
                        <a:rPr lang="fi-FI" sz="1100" dirty="0">
                          <a:solidFill>
                            <a:schemeClr val="bg1"/>
                          </a:solidFill>
                        </a:rPr>
                        <a:t>Elintarvikepakkaukset</a:t>
                      </a:r>
                      <a:endParaRPr lang="fi-FI" sz="1100" i="1" dirty="0">
                        <a:solidFill>
                          <a:schemeClr val="bg1"/>
                        </a:solidFill>
                      </a:endParaRPr>
                    </a:p>
                  </a:txBody>
                  <a:tcPr marL="55449" marR="55449" marT="27724" marB="27724" anchor="ctr"/>
                </a:tc>
                <a:extLst>
                  <a:ext uri="{0D108BD9-81ED-4DB2-BD59-A6C34878D82A}">
                    <a16:rowId xmlns:a16="http://schemas.microsoft.com/office/drawing/2014/main" val="11578732"/>
                  </a:ext>
                </a:extLst>
              </a:tr>
              <a:tr h="75191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Markkinoille saattamisen kieltäminen </a:t>
                      </a:r>
                      <a:r>
                        <a:rPr lang="fi-FI" sz="1200" b="0" dirty="0"/>
                        <a:t>(SUPD artikla 5)</a:t>
                      </a:r>
                    </a:p>
                    <a:p>
                      <a:pPr lvl="0"/>
                      <a:endParaRPr lang="fi-FI" sz="1200" b="1" dirty="0"/>
                    </a:p>
                  </a:txBody>
                  <a:tcPr marL="55449" marR="55449" marT="27724" marB="27724" anchor="ctr"/>
                </a:tc>
                <a:tc>
                  <a:txBody>
                    <a:bodyPr/>
                    <a:lstStyle/>
                    <a:p>
                      <a:pPr marL="285750" indent="-285750">
                        <a:buFontTx/>
                        <a:buChar char="-"/>
                      </a:pPr>
                      <a:r>
                        <a:rPr lang="fi-FI" sz="1100" dirty="0">
                          <a:solidFill>
                            <a:schemeClr val="bg1"/>
                          </a:solidFill>
                        </a:rPr>
                        <a:t>Muoviset aterimet, lautaset, pillit</a:t>
                      </a:r>
                    </a:p>
                    <a:p>
                      <a:pPr marL="285750" indent="-285750">
                        <a:buFontTx/>
                        <a:buChar char="-"/>
                      </a:pPr>
                      <a:r>
                        <a:rPr lang="fi-FI" sz="1100" dirty="0">
                          <a:solidFill>
                            <a:schemeClr val="bg1"/>
                          </a:solidFill>
                        </a:rPr>
                        <a:t>Paisutetusta polystyreenistä valmistetut mukit, juomapakkaukset ja syömävalmiin ruuan pakkaukset</a:t>
                      </a:r>
                    </a:p>
                    <a:p>
                      <a:pPr marL="285750" indent="-285750">
                        <a:buFontTx/>
                        <a:buChar char="-"/>
                      </a:pPr>
                      <a:r>
                        <a:rPr lang="fi-FI" sz="1100" dirty="0">
                          <a:solidFill>
                            <a:schemeClr val="bg1"/>
                          </a:solidFill>
                        </a:rPr>
                        <a:t>Vanupuikot, juomien sekoitustikut, ilmapallojen varret</a:t>
                      </a:r>
                    </a:p>
                    <a:p>
                      <a:pPr marL="285750" indent="-285750">
                        <a:buFontTx/>
                        <a:buChar char="-"/>
                      </a:pPr>
                      <a:r>
                        <a:rPr lang="fi-FI" sz="1100" dirty="0" err="1">
                          <a:solidFill>
                            <a:schemeClr val="bg1"/>
                          </a:solidFill>
                        </a:rPr>
                        <a:t>Oxo</a:t>
                      </a:r>
                      <a:r>
                        <a:rPr lang="fi-FI" sz="1100" dirty="0">
                          <a:solidFill>
                            <a:schemeClr val="bg1"/>
                          </a:solidFill>
                        </a:rPr>
                        <a:t>-muovista valmistetut tuotteet </a:t>
                      </a:r>
                    </a:p>
                  </a:txBody>
                  <a:tcPr marL="55449" marR="55449" marT="27724" marB="27724" anchor="ctr"/>
                </a:tc>
                <a:extLst>
                  <a:ext uri="{0D108BD9-81ED-4DB2-BD59-A6C34878D82A}">
                    <a16:rowId xmlns:a16="http://schemas.microsoft.com/office/drawing/2014/main" val="424020810"/>
                  </a:ext>
                </a:extLst>
              </a:tr>
              <a:tr h="124538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Tuotevaatimukset </a:t>
                      </a:r>
                      <a:r>
                        <a:rPr lang="fi-FI" sz="1200" b="0" dirty="0"/>
                        <a:t>(SUPD artikla 6)</a:t>
                      </a:r>
                      <a:endParaRPr lang="fi-FI" sz="1200" b="1" dirty="0"/>
                    </a:p>
                    <a:p>
                      <a:pPr marL="285761" lvl="0" indent="-285750">
                        <a:buFont typeface="Arial" panose="020B0604020202020204" pitchFamily="34" charset="0"/>
                        <a:buChar char="•"/>
                      </a:pPr>
                      <a:r>
                        <a:rPr lang="fi-FI" sz="1200" dirty="0"/>
                        <a:t>Muovista valmistetun korkin/kannen on pysyttävä kiinni juomapakkauksessa käyttövaiheen aikana.</a:t>
                      </a:r>
                    </a:p>
                    <a:p>
                      <a:pPr marL="11" lvl="0" indent="0">
                        <a:buFont typeface="Arial" panose="020B0604020202020204" pitchFamily="34" charset="0"/>
                        <a:buNone/>
                      </a:pPr>
                      <a:r>
                        <a:rPr lang="fi-FI" sz="1200" dirty="0"/>
                        <a:t> </a:t>
                      </a:r>
                    </a:p>
                    <a:p>
                      <a:pPr marL="285761" lvl="0" indent="-285750">
                        <a:buFont typeface="Arial" panose="020B0604020202020204" pitchFamily="34" charset="0"/>
                        <a:buChar char="•"/>
                      </a:pPr>
                      <a:r>
                        <a:rPr lang="fi-FI" sz="1200" dirty="0"/>
                        <a:t>Juomapulloissa käytettävä kierrätettyä muovia tietty osuus </a:t>
                      </a:r>
                    </a:p>
                  </a:txBody>
                  <a:tcPr marL="55449" marR="55449" marT="27724" marB="27724"/>
                </a:tc>
                <a:tc>
                  <a:txBody>
                    <a:bodyPr/>
                    <a:lstStyle/>
                    <a:p>
                      <a:pPr marL="285750" indent="-285750">
                        <a:buFontTx/>
                        <a:buChar char="-"/>
                      </a:pPr>
                      <a:r>
                        <a:rPr lang="fi-FI" sz="1100" dirty="0">
                          <a:solidFill>
                            <a:schemeClr val="bg1"/>
                          </a:solidFill>
                        </a:rPr>
                        <a:t>Max 3 litran juomapakkaukset, mukaan lukien yhdistelmäpakkaukset </a:t>
                      </a:r>
                    </a:p>
                    <a:p>
                      <a:pPr marL="0" indent="0">
                        <a:buFontTx/>
                        <a:buNone/>
                      </a:pPr>
                      <a:endParaRPr lang="fi-FI" sz="1100" dirty="0">
                        <a:solidFill>
                          <a:schemeClr val="bg1"/>
                        </a:solidFill>
                      </a:endParaRPr>
                    </a:p>
                    <a:p>
                      <a:pPr marL="285750" indent="-285750">
                        <a:buFontTx/>
                        <a:buChar char="-"/>
                      </a:pPr>
                      <a:r>
                        <a:rPr lang="fi-FI" sz="1100" dirty="0">
                          <a:solidFill>
                            <a:schemeClr val="bg1"/>
                          </a:solidFill>
                        </a:rPr>
                        <a:t>v. 2025 PET-juomapulloissa min 25 % kierrätettyä muovia</a:t>
                      </a:r>
                    </a:p>
                    <a:p>
                      <a:pPr marL="285750" indent="-285750">
                        <a:buFontTx/>
                        <a:buChar char="-"/>
                      </a:pPr>
                      <a:r>
                        <a:rPr lang="fi-FI" sz="1100" dirty="0">
                          <a:solidFill>
                            <a:schemeClr val="bg1"/>
                          </a:solidFill>
                        </a:rPr>
                        <a:t>v. 2030 juomapulloissa min 30 % kierrätettyä muovia</a:t>
                      </a:r>
                    </a:p>
                    <a:p>
                      <a:pPr marL="0" indent="0">
                        <a:buFontTx/>
                        <a:buNone/>
                      </a:pPr>
                      <a:r>
                        <a:rPr lang="fi-FI" sz="1100" dirty="0">
                          <a:solidFill>
                            <a:schemeClr val="bg1"/>
                          </a:solidFill>
                        </a:rPr>
                        <a:t>(lasketaan kaikkien jäsenvaltiossa markkinoille saatettujen kyseisten pullojen keskiarvona)</a:t>
                      </a:r>
                    </a:p>
                  </a:txBody>
                  <a:tcPr marL="55449" marR="55449" marT="27724" marB="27724" anchor="ctr"/>
                </a:tc>
                <a:extLst>
                  <a:ext uri="{0D108BD9-81ED-4DB2-BD59-A6C34878D82A}">
                    <a16:rowId xmlns:a16="http://schemas.microsoft.com/office/drawing/2014/main" val="2883213309"/>
                  </a:ext>
                </a:extLst>
              </a:tr>
              <a:tr h="58245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Merkintävaatimukset </a:t>
                      </a:r>
                      <a:r>
                        <a:rPr lang="fi-FI" sz="1200" b="0" dirty="0"/>
                        <a:t>(SUPD artikla 7)</a:t>
                      </a:r>
                      <a:endParaRPr lang="fi-FI" sz="1200" b="1" dirty="0"/>
                    </a:p>
                    <a:p>
                      <a:pPr marL="285761" lvl="0" indent="-285750">
                        <a:buFont typeface="Arial" panose="020B0604020202020204" pitchFamily="34" charset="0"/>
                        <a:buChar char="•"/>
                      </a:pPr>
                      <a:r>
                        <a:rPr lang="fi-FI" sz="1200" dirty="0"/>
                        <a:t>Roskaantumista ehkäisevät merkinnät</a:t>
                      </a:r>
                    </a:p>
                  </a:txBody>
                  <a:tcPr marL="55449" marR="55449" marT="27724" marB="27724" anchor="ct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i-FI" sz="1100" dirty="0">
                          <a:solidFill>
                            <a:schemeClr val="bg1"/>
                          </a:solidFill>
                        </a:rPr>
                        <a:t>Juomamukit</a:t>
                      </a:r>
                    </a:p>
                    <a:p>
                      <a:pPr marL="285750" indent="-285750">
                        <a:buFontTx/>
                        <a:buChar char="-"/>
                      </a:pPr>
                      <a:r>
                        <a:rPr lang="fi-FI" sz="1100" dirty="0">
                          <a:solidFill>
                            <a:schemeClr val="bg1"/>
                          </a:solidFill>
                        </a:rPr>
                        <a:t>Terveyssiteet</a:t>
                      </a:r>
                      <a:r>
                        <a:rPr lang="fi-FI" sz="1100" dirty="0"/>
                        <a:t>, tamponit, tamponin asettimet, kosteuspyyhkeet, suodattimelliset tupakkatuotteet ja suodattimet</a:t>
                      </a:r>
                    </a:p>
                  </a:txBody>
                  <a:tcPr marL="55449" marR="55449" marT="27724" marB="27724" anchor="ctr"/>
                </a:tc>
                <a:extLst>
                  <a:ext uri="{0D108BD9-81ED-4DB2-BD59-A6C34878D82A}">
                    <a16:rowId xmlns:a16="http://schemas.microsoft.com/office/drawing/2014/main" val="81037332"/>
                  </a:ext>
                </a:extLst>
              </a:tr>
              <a:tr h="75191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Laajennettu tuottajan vastuu </a:t>
                      </a:r>
                      <a:r>
                        <a:rPr lang="fi-FI" sz="1200" b="0" dirty="0"/>
                        <a:t>(SUPD artikla 8)</a:t>
                      </a:r>
                      <a:endParaRPr lang="fi-FI" sz="1200" b="1" dirty="0"/>
                    </a:p>
                    <a:p>
                      <a:pPr marL="285761" lvl="0" indent="-285750">
                        <a:buFont typeface="Arial" panose="020B0604020202020204" pitchFamily="34" charset="0"/>
                        <a:buChar char="•"/>
                      </a:pPr>
                      <a:r>
                        <a:rPr lang="fi-FI" sz="1200" dirty="0"/>
                        <a:t>Kustannusvastuu julkisten alueiden siivouksesta ja roskien keruusta julkisiin keräysjärjestelmiin</a:t>
                      </a:r>
                    </a:p>
                  </a:txBody>
                  <a:tcPr marL="55449" marR="55449" marT="27724" marB="27724" anchor="ctr"/>
                </a:tc>
                <a:tc>
                  <a:txBody>
                    <a:bodyPr/>
                    <a:lstStyle/>
                    <a:p>
                      <a:pPr marL="285750" indent="-285750">
                        <a:buFontTx/>
                        <a:buChar char="-"/>
                      </a:pPr>
                      <a:r>
                        <a:rPr lang="fi-FI" sz="1100" dirty="0">
                          <a:solidFill>
                            <a:schemeClr val="bg1"/>
                          </a:solidFill>
                        </a:rPr>
                        <a:t>Elintarvikepakkaukset ja joustavasta materiaalista valmistetut annospakkaukset ja kääreet,</a:t>
                      </a:r>
                      <a:r>
                        <a:rPr lang="fi-FI" sz="1100" i="1" dirty="0">
                          <a:solidFill>
                            <a:schemeClr val="bg1"/>
                          </a:solidFill>
                        </a:rPr>
                        <a:t> </a:t>
                      </a:r>
                      <a:r>
                        <a:rPr lang="fi-FI" sz="1100" dirty="0" err="1">
                          <a:solidFill>
                            <a:schemeClr val="bg1"/>
                          </a:solidFill>
                        </a:rPr>
                        <a:t>max</a:t>
                      </a:r>
                      <a:r>
                        <a:rPr lang="fi-FI" sz="1100" dirty="0">
                          <a:solidFill>
                            <a:schemeClr val="bg1"/>
                          </a:solidFill>
                        </a:rPr>
                        <a:t>. 3 litran juomapakkaukset ja niiden sulkimet, mukit ja niiden kannet, kevyet kantokassit. Kosteuspyyhkeet ja ilmapallot. </a:t>
                      </a:r>
                    </a:p>
                    <a:p>
                      <a:pPr marL="285750" indent="-285750">
                        <a:buFontTx/>
                        <a:buChar char="-"/>
                      </a:pPr>
                      <a:r>
                        <a:rPr lang="fi-FI" sz="1100" dirty="0">
                          <a:solidFill>
                            <a:schemeClr val="bg1"/>
                          </a:solidFill>
                        </a:rPr>
                        <a:t>Suodattimelliset tupakkatuotteet ja suodattimet. (valistus, siivoaminen, tietojen toimittaminen) </a:t>
                      </a:r>
                    </a:p>
                    <a:p>
                      <a:pPr marL="285750" indent="-285750">
                        <a:buFontTx/>
                        <a:buChar char="-"/>
                      </a:pPr>
                      <a:r>
                        <a:rPr lang="fi-FI" sz="1100" dirty="0">
                          <a:solidFill>
                            <a:schemeClr val="bg1"/>
                          </a:solidFill>
                        </a:rPr>
                        <a:t>Muovia sisältävät kalastusvälineet (erilliskeräys ja valistus)</a:t>
                      </a:r>
                    </a:p>
                  </a:txBody>
                  <a:tcPr marL="55449" marR="55449" marT="27724" marB="27724" anchor="ctr"/>
                </a:tc>
                <a:extLst>
                  <a:ext uri="{0D108BD9-81ED-4DB2-BD59-A6C34878D82A}">
                    <a16:rowId xmlns:a16="http://schemas.microsoft.com/office/drawing/2014/main" val="3549539575"/>
                  </a:ext>
                </a:extLst>
              </a:tr>
              <a:tr h="8150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Erilliskeräys </a:t>
                      </a:r>
                      <a:r>
                        <a:rPr lang="fi-FI" sz="1200" b="0" dirty="0"/>
                        <a:t>(SUPD artikla 9)</a:t>
                      </a:r>
                      <a:endParaRPr lang="fi-FI" sz="1200" b="1" dirty="0"/>
                    </a:p>
                    <a:p>
                      <a:pPr marL="285761" lvl="0" indent="-285750">
                        <a:buFont typeface="Arial" panose="020B0604020202020204" pitchFamily="34" charset="0"/>
                        <a:buChar char="•"/>
                      </a:pPr>
                      <a:r>
                        <a:rPr lang="fi-FI" sz="1200" b="0" dirty="0"/>
                        <a:t>77 % markkinoille saatettavista kyseisistä muovituotteista v. 2025</a:t>
                      </a:r>
                    </a:p>
                    <a:p>
                      <a:pPr marL="285761" lvl="0" indent="-285750">
                        <a:buFont typeface="Arial" panose="020B0604020202020204" pitchFamily="34" charset="0"/>
                        <a:buChar char="•"/>
                      </a:pPr>
                      <a:r>
                        <a:rPr lang="fi-FI" sz="1200" b="0" dirty="0"/>
                        <a:t>90 % v. 2029</a:t>
                      </a:r>
                    </a:p>
                  </a:txBody>
                  <a:tcPr marL="55449" marR="55449" marT="27724" marB="27724" anchor="ctr"/>
                </a:tc>
                <a:tc>
                  <a:txBody>
                    <a:bodyPr/>
                    <a:lstStyle/>
                    <a:p>
                      <a:pPr marL="285750" indent="-285750">
                        <a:buFontTx/>
                        <a:buChar char="-"/>
                      </a:pPr>
                      <a:r>
                        <a:rPr lang="fi-FI" sz="1100" dirty="0"/>
                        <a:t>Max 3 litran </a:t>
                      </a:r>
                      <a:r>
                        <a:rPr lang="fi-FI" sz="1100" dirty="0">
                          <a:solidFill>
                            <a:schemeClr val="bg1"/>
                          </a:solidFill>
                        </a:rPr>
                        <a:t>juomapullot ja niiden korkit ja kannet</a:t>
                      </a:r>
                    </a:p>
                    <a:p>
                      <a:endParaRPr lang="fi-FI" sz="1100" dirty="0"/>
                    </a:p>
                  </a:txBody>
                  <a:tcPr marL="55449" marR="55449" marT="27724" marB="27724" anchor="ctr"/>
                </a:tc>
                <a:extLst>
                  <a:ext uri="{0D108BD9-81ED-4DB2-BD59-A6C34878D82A}">
                    <a16:rowId xmlns:a16="http://schemas.microsoft.com/office/drawing/2014/main" val="1217969172"/>
                  </a:ext>
                </a:extLst>
              </a:tr>
              <a:tr h="4380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b="1" dirty="0"/>
                        <a:t>Valistustoimenpiteet </a:t>
                      </a:r>
                      <a:r>
                        <a:rPr lang="fi-FI" sz="1200" b="0" dirty="0"/>
                        <a:t>(SUPD artikla 10)</a:t>
                      </a:r>
                    </a:p>
                  </a:txBody>
                  <a:tcPr marL="55449" marR="55449" marT="27724" marB="27724" anchor="ctr"/>
                </a:tc>
                <a:tc>
                  <a:txBody>
                    <a:bodyPr/>
                    <a:lstStyle/>
                    <a:p>
                      <a:pPr marL="285750" indent="-285750">
                        <a:buFontTx/>
                        <a:buChar char="-"/>
                      </a:pPr>
                      <a:r>
                        <a:rPr lang="fi-FI" sz="1100" dirty="0"/>
                        <a:t>Edellä mainitut tuoteryhmät paitsi ne tuoteryhmät, jotka kielletään</a:t>
                      </a:r>
                    </a:p>
                  </a:txBody>
                  <a:tcPr marL="55449" marR="55449" marT="27724" marB="27724" anchor="ctr"/>
                </a:tc>
                <a:extLst>
                  <a:ext uri="{0D108BD9-81ED-4DB2-BD59-A6C34878D82A}">
                    <a16:rowId xmlns:a16="http://schemas.microsoft.com/office/drawing/2014/main" val="1730194029"/>
                  </a:ext>
                </a:extLst>
              </a:tr>
            </a:tbl>
          </a:graphicData>
        </a:graphic>
      </p:graphicFrame>
      <p:sp>
        <p:nvSpPr>
          <p:cNvPr id="7" name="Puhekupla: Suorakulmio, kulmat pyöristettu 6">
            <a:extLst>
              <a:ext uri="{FF2B5EF4-FFF2-40B4-BE49-F238E27FC236}">
                <a16:creationId xmlns:a16="http://schemas.microsoft.com/office/drawing/2014/main" id="{FE2C3E07-3E19-4511-8A28-81BAFC5DA989}"/>
              </a:ext>
            </a:extLst>
          </p:cNvPr>
          <p:cNvSpPr/>
          <p:nvPr/>
        </p:nvSpPr>
        <p:spPr>
          <a:xfrm>
            <a:off x="8121446" y="1449616"/>
            <a:ext cx="2517058" cy="487340"/>
          </a:xfrm>
          <a:prstGeom prst="wedgeRoundRectCallout">
            <a:avLst>
              <a:gd name="adj1" fmla="val -79036"/>
              <a:gd name="adj2" fmla="val -607"/>
              <a:gd name="adj3" fmla="val 16667"/>
            </a:avLst>
          </a:prstGeom>
          <a:solidFill>
            <a:schemeClr val="bg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1400" dirty="0"/>
              <a:t>SUP-pakkausten määritelmät dioissa 18-22</a:t>
            </a:r>
            <a:endParaRPr lang="fi-FI" sz="1400" dirty="0">
              <a:solidFill>
                <a:srgbClr val="FF0000"/>
              </a:solidFill>
            </a:endParaRPr>
          </a:p>
        </p:txBody>
      </p:sp>
    </p:spTree>
    <p:extLst>
      <p:ext uri="{BB962C8B-B14F-4D97-AF65-F5344CB8AC3E}">
        <p14:creationId xmlns:p14="http://schemas.microsoft.com/office/powerpoint/2010/main" val="193607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F1F443-1E5B-4A32-8027-A6334AABC989}"/>
              </a:ext>
            </a:extLst>
          </p:cNvPr>
          <p:cNvSpPr>
            <a:spLocks noGrp="1"/>
          </p:cNvSpPr>
          <p:nvPr>
            <p:ph type="title"/>
          </p:nvPr>
        </p:nvSpPr>
        <p:spPr>
          <a:xfrm>
            <a:off x="740999" y="1006517"/>
            <a:ext cx="10358801" cy="1117228"/>
          </a:xfrm>
        </p:spPr>
        <p:txBody>
          <a:bodyPr/>
          <a:lstStyle/>
          <a:p>
            <a:r>
              <a:rPr lang="fi-FI" dirty="0"/>
              <a:t>SUP-direktiivi tuo yrityksille uusia velvoitteita</a:t>
            </a:r>
          </a:p>
        </p:txBody>
      </p:sp>
      <p:sp>
        <p:nvSpPr>
          <p:cNvPr id="4" name="Dian numeron paikkamerkki 3">
            <a:extLst>
              <a:ext uri="{FF2B5EF4-FFF2-40B4-BE49-F238E27FC236}">
                <a16:creationId xmlns:a16="http://schemas.microsoft.com/office/drawing/2014/main" id="{320A3F48-3673-4466-AB10-D57D4A2B39D0}"/>
              </a:ext>
            </a:extLst>
          </p:cNvPr>
          <p:cNvSpPr>
            <a:spLocks noGrp="1"/>
          </p:cNvSpPr>
          <p:nvPr>
            <p:ph type="sldNum" sz="quarter" idx="12"/>
          </p:nvPr>
        </p:nvSpPr>
        <p:spPr/>
        <p:txBody>
          <a:bodyPr/>
          <a:lstStyle/>
          <a:p>
            <a:fld id="{2E67C0D2-E0AE-5949-8C4B-013842102C7D}" type="slidenum">
              <a:rPr lang="en-FI" smtClean="0"/>
              <a:pPr/>
              <a:t>7</a:t>
            </a:fld>
            <a:endParaRPr lang="en-FI"/>
          </a:p>
        </p:txBody>
      </p:sp>
      <p:sp>
        <p:nvSpPr>
          <p:cNvPr id="7" name="Tekstiruutu 6">
            <a:extLst>
              <a:ext uri="{FF2B5EF4-FFF2-40B4-BE49-F238E27FC236}">
                <a16:creationId xmlns:a16="http://schemas.microsoft.com/office/drawing/2014/main" id="{096F99D0-008C-45C1-AF75-CEF62136F4D7}"/>
              </a:ext>
            </a:extLst>
          </p:cNvPr>
          <p:cNvSpPr txBox="1"/>
          <p:nvPr/>
        </p:nvSpPr>
        <p:spPr>
          <a:xfrm>
            <a:off x="791971" y="2263569"/>
            <a:ext cx="10229990" cy="2585323"/>
          </a:xfrm>
          <a:prstGeom prst="rect">
            <a:avLst/>
          </a:prstGeom>
          <a:noFill/>
        </p:spPr>
        <p:txBody>
          <a:bodyPr wrap="square" rtlCol="0">
            <a:spAutoFit/>
          </a:bodyPr>
          <a:lstStyle/>
          <a:p>
            <a:r>
              <a:rPr lang="fi-FI" dirty="0"/>
              <a:t>Yrityksen on huolehdittava siitä, että…</a:t>
            </a:r>
          </a:p>
          <a:p>
            <a:endParaRPr lang="fi-FI" dirty="0"/>
          </a:p>
          <a:p>
            <a:pPr marL="285750" indent="-285750">
              <a:buFont typeface="Arial" panose="020B0604020202020204" pitchFamily="34" charset="0"/>
              <a:buChar char="•"/>
            </a:pPr>
            <a:r>
              <a:rPr lang="fi-FI" dirty="0"/>
              <a:t>kiellettyjä tuotteita (esim. muoviset aterimet) ei saateta Suomessa markkinoille </a:t>
            </a:r>
          </a:p>
          <a:p>
            <a:pPr marL="285750" indent="-285750">
              <a:buFont typeface="Arial" panose="020B0604020202020204" pitchFamily="34" charset="0"/>
              <a:buChar char="•"/>
            </a:pPr>
            <a:r>
              <a:rPr lang="fi-FI" dirty="0"/>
              <a:t>markkinoille saatetuissa tuotteissa (esim. muovia sisältävissä juomamukeissa) on vaaditut merkinnät ja asetetut tuotevaatimukset täyttyvät (esim. muovia sisältävissä juomapakkauksissa on pakkauksessa kiinni pysyvä korkki)</a:t>
            </a:r>
          </a:p>
          <a:p>
            <a:pPr marL="285750" indent="-285750">
              <a:buFont typeface="Arial" panose="020B0604020202020204" pitchFamily="34" charset="0"/>
              <a:buChar char="•"/>
            </a:pPr>
            <a:r>
              <a:rPr lang="fi-FI" b="1" dirty="0"/>
              <a:t>SUP-pakkaukset raportoidaan Ringille raportointivaatimusten mukaan ja niistä maksetaan raportoinnin perusteella laskutettavat tuottajayhteisön päättämät SUP-maksut.</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429081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01EF-EE31-3F45-ADF2-F30F7E1A33CB}"/>
              </a:ext>
            </a:extLst>
          </p:cNvPr>
          <p:cNvSpPr>
            <a:spLocks noGrp="1"/>
          </p:cNvSpPr>
          <p:nvPr>
            <p:ph type="ctrTitle"/>
          </p:nvPr>
        </p:nvSpPr>
        <p:spPr>
          <a:xfrm>
            <a:off x="460873" y="1350819"/>
            <a:ext cx="5725811" cy="1148667"/>
          </a:xfrm>
        </p:spPr>
        <p:txBody>
          <a:bodyPr>
            <a:normAutofit/>
          </a:bodyPr>
          <a:lstStyle/>
          <a:p>
            <a:r>
              <a:rPr lang="fi-FI" dirty="0"/>
              <a:t>2. Pakkausten tuottajan määritelmä</a:t>
            </a:r>
            <a:endParaRPr lang="en-FI" dirty="0"/>
          </a:p>
        </p:txBody>
      </p:sp>
      <p:sp>
        <p:nvSpPr>
          <p:cNvPr id="4" name="Dian numeron paikkamerkki 3">
            <a:extLst>
              <a:ext uri="{FF2B5EF4-FFF2-40B4-BE49-F238E27FC236}">
                <a16:creationId xmlns:a16="http://schemas.microsoft.com/office/drawing/2014/main" id="{3BF33405-D54B-472B-B200-ECF4D6C90822}"/>
              </a:ext>
            </a:extLst>
          </p:cNvPr>
          <p:cNvSpPr>
            <a:spLocks noGrp="1"/>
          </p:cNvSpPr>
          <p:nvPr>
            <p:ph type="sldNum" sz="quarter" idx="12"/>
          </p:nvPr>
        </p:nvSpPr>
        <p:spPr/>
        <p:txBody>
          <a:bodyPr/>
          <a:lstStyle/>
          <a:p>
            <a:fld id="{2E67C0D2-E0AE-5949-8C4B-013842102C7D}" type="slidenum">
              <a:rPr lang="en-FI" smtClean="0"/>
              <a:t>8</a:t>
            </a:fld>
            <a:endParaRPr lang="en-FI"/>
          </a:p>
        </p:txBody>
      </p:sp>
    </p:spTree>
    <p:extLst>
      <p:ext uri="{BB962C8B-B14F-4D97-AF65-F5344CB8AC3E}">
        <p14:creationId xmlns:p14="http://schemas.microsoft.com/office/powerpoint/2010/main" val="187491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773845-A387-4EB2-90DD-1CDBA3DEE3A2}"/>
              </a:ext>
            </a:extLst>
          </p:cNvPr>
          <p:cNvSpPr>
            <a:spLocks noGrp="1"/>
          </p:cNvSpPr>
          <p:nvPr>
            <p:ph type="title"/>
          </p:nvPr>
        </p:nvSpPr>
        <p:spPr>
          <a:xfrm>
            <a:off x="556695" y="385562"/>
            <a:ext cx="9501705" cy="1117228"/>
          </a:xfrm>
        </p:spPr>
        <p:txBody>
          <a:bodyPr>
            <a:normAutofit/>
          </a:bodyPr>
          <a:lstStyle/>
          <a:p>
            <a:r>
              <a:rPr lang="fi-FI" sz="2800" dirty="0"/>
              <a:t>”Pakkauksen tuottaja” raportoi SUP-pakkaustiedot ja maksaa SUP-maksun</a:t>
            </a:r>
          </a:p>
        </p:txBody>
      </p:sp>
      <p:sp>
        <p:nvSpPr>
          <p:cNvPr id="3" name="Sisällön paikkamerkki 2">
            <a:extLst>
              <a:ext uri="{FF2B5EF4-FFF2-40B4-BE49-F238E27FC236}">
                <a16:creationId xmlns:a16="http://schemas.microsoft.com/office/drawing/2014/main" id="{6ACF1FFE-85F8-4B5A-910A-04AA1AEBE837}"/>
              </a:ext>
            </a:extLst>
          </p:cNvPr>
          <p:cNvSpPr>
            <a:spLocks noGrp="1"/>
          </p:cNvSpPr>
          <p:nvPr>
            <p:ph sz="half" idx="1"/>
          </p:nvPr>
        </p:nvSpPr>
        <p:spPr>
          <a:xfrm>
            <a:off x="487869" y="1618905"/>
            <a:ext cx="11291176" cy="1810095"/>
          </a:xfrm>
        </p:spPr>
        <p:txBody>
          <a:bodyPr>
            <a:normAutofit/>
          </a:bodyPr>
          <a:lstStyle/>
          <a:p>
            <a:r>
              <a:rPr lang="fi-FI" sz="2000" dirty="0"/>
              <a:t>Pakkauksen tuottaja on vastuussa pakkaustietojen raportoinnista Ringille ja pakkauksen tuottajavastuusta aiheutuvien maksujen maksamisesta.</a:t>
            </a:r>
          </a:p>
          <a:p>
            <a:r>
              <a:rPr lang="fi-FI" sz="2000" dirty="0"/>
              <a:t>Yritys (=tuottaja), joka  raportoi pakkauksen Ringin perusraportoinnissa raportoi sen myös SUP-raportoinnissa. Yritys myös maksaa pakkaukselle kohdistuvan kierrätysmaksun ja SUP-maksun.</a:t>
            </a:r>
          </a:p>
        </p:txBody>
      </p:sp>
      <p:sp>
        <p:nvSpPr>
          <p:cNvPr id="5" name="Dian numeron paikkamerkki 4">
            <a:extLst>
              <a:ext uri="{FF2B5EF4-FFF2-40B4-BE49-F238E27FC236}">
                <a16:creationId xmlns:a16="http://schemas.microsoft.com/office/drawing/2014/main" id="{1247DB3F-06BD-48CE-8E3C-E37BA403F752}"/>
              </a:ext>
            </a:extLst>
          </p:cNvPr>
          <p:cNvSpPr>
            <a:spLocks noGrp="1"/>
          </p:cNvSpPr>
          <p:nvPr>
            <p:ph type="sldNum" sz="quarter" idx="12"/>
          </p:nvPr>
        </p:nvSpPr>
        <p:spPr/>
        <p:txBody>
          <a:bodyPr/>
          <a:lstStyle/>
          <a:p>
            <a:fld id="{2E67C0D2-E0AE-5949-8C4B-013842102C7D}" type="slidenum">
              <a:rPr lang="en-FI" smtClean="0"/>
              <a:pPr/>
              <a:t>9</a:t>
            </a:fld>
            <a:endParaRPr lang="en-FI"/>
          </a:p>
        </p:txBody>
      </p:sp>
      <p:pic>
        <p:nvPicPr>
          <p:cNvPr id="6" name="Kuva 5">
            <a:extLst>
              <a:ext uri="{FF2B5EF4-FFF2-40B4-BE49-F238E27FC236}">
                <a16:creationId xmlns:a16="http://schemas.microsoft.com/office/drawing/2014/main" id="{42ABC550-EF1F-4B26-9AF0-985D3C895D67}"/>
              </a:ext>
            </a:extLst>
          </p:cNvPr>
          <p:cNvPicPr>
            <a:picLocks noChangeAspect="1"/>
          </p:cNvPicPr>
          <p:nvPr/>
        </p:nvPicPr>
        <p:blipFill>
          <a:blip r:embed="rId2"/>
          <a:stretch>
            <a:fillRect/>
          </a:stretch>
        </p:blipFill>
        <p:spPr>
          <a:xfrm>
            <a:off x="1156189" y="3457993"/>
            <a:ext cx="8572011" cy="2845510"/>
          </a:xfrm>
          <a:prstGeom prst="rect">
            <a:avLst/>
          </a:prstGeom>
        </p:spPr>
      </p:pic>
    </p:spTree>
    <p:extLst>
      <p:ext uri="{BB962C8B-B14F-4D97-AF65-F5344CB8AC3E}">
        <p14:creationId xmlns:p14="http://schemas.microsoft.com/office/powerpoint/2010/main" val="1601374849"/>
      </p:ext>
    </p:extLst>
  </p:cSld>
  <p:clrMapOvr>
    <a:masterClrMapping/>
  </p:clrMapOvr>
</p:sld>
</file>

<file path=ppt/theme/theme1.xml><?xml version="1.0" encoding="utf-8"?>
<a:theme xmlns:a="http://schemas.openxmlformats.org/drawingml/2006/main" name="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Rinki">
      <a:dk1>
        <a:srgbClr val="000000"/>
      </a:dk1>
      <a:lt1>
        <a:srgbClr val="000000"/>
      </a:lt1>
      <a:dk2>
        <a:srgbClr val="E9F6CC"/>
      </a:dk2>
      <a:lt2>
        <a:srgbClr val="BEE5F2"/>
      </a:lt2>
      <a:accent1>
        <a:srgbClr val="ABDE32"/>
      </a:accent1>
      <a:accent2>
        <a:srgbClr val="009AD1"/>
      </a:accent2>
      <a:accent3>
        <a:srgbClr val="FEF103"/>
      </a:accent3>
      <a:accent4>
        <a:srgbClr val="3F403F"/>
      </a:accent4>
      <a:accent5>
        <a:srgbClr val="FEFFFE"/>
      </a:accent5>
      <a:accent6>
        <a:srgbClr val="B9500A"/>
      </a:accent6>
      <a:hlink>
        <a:srgbClr val="009AD1"/>
      </a:hlink>
      <a:folHlink>
        <a:srgbClr val="7F8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atudokumentti xmlns="38fe887d-79cb-44f6-bbed-85252b026631">false</Laatudokumentti>
    <Liittyy xmlns="38fe887d-79cb-44f6-bbed-85252b026631">
      <Value>Muu</Value>
    </Liittyy>
    <Dokumentin_x0020_tyyppi xmlns="38fe887d-79cb-44f6-bbed-85252b026631">Muu</Dokumentin_x0020_tyyppi>
    <lcf76f155ced4ddcb4097134ff3c332f xmlns="38fe887d-79cb-44f6-bbed-85252b026631">
      <Terms xmlns="http://schemas.microsoft.com/office/infopath/2007/PartnerControls"/>
    </lcf76f155ced4ddcb4097134ff3c332f>
    <Vuosi xmlns="38fe887d-79cb-44f6-bbed-85252b026631" xsi:nil="true"/>
    <P_x00e4_iv_x00e4_ys xmlns="38fe887d-79cb-44f6-bbed-85252b026631" xsi:nil="true"/>
    <TaxCatchAll xmlns="97e53d49-257a-4c2a-9b3b-cf6a3227f20e" xsi:nil="true"/>
    <SharedWithUsers xmlns="97e53d49-257a-4c2a-9b3b-cf6a3227f20e">
      <UserInfo>
        <DisplayName>Helmi Partanen</DisplayName>
        <AccountId>327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C591883CA1DF1741B1157E4A579423E6" ma:contentTypeVersion="23" ma:contentTypeDescription="Luo uusi asiakirja." ma:contentTypeScope="" ma:versionID="f73d5e2135d09d27e6697d94627cf647">
  <xsd:schema xmlns:xsd="http://www.w3.org/2001/XMLSchema" xmlns:xs="http://www.w3.org/2001/XMLSchema" xmlns:p="http://schemas.microsoft.com/office/2006/metadata/properties" xmlns:ns2="38fe887d-79cb-44f6-bbed-85252b026631" xmlns:ns3="97e53d49-257a-4c2a-9b3b-cf6a3227f20e" targetNamespace="http://schemas.microsoft.com/office/2006/metadata/properties" ma:root="true" ma:fieldsID="a0ff8b2e9d208949c21cef01093f9dab" ns2:_="" ns3:_="">
    <xsd:import namespace="38fe887d-79cb-44f6-bbed-85252b026631"/>
    <xsd:import namespace="97e53d49-257a-4c2a-9b3b-cf6a3227f20e"/>
    <xsd:element name="properties">
      <xsd:complexType>
        <xsd:sequence>
          <xsd:element name="documentManagement">
            <xsd:complexType>
              <xsd:all>
                <xsd:element ref="ns2:Vuosi" minOccurs="0"/>
                <xsd:element ref="ns2:P_x00e4_iv_x00e4_ys" minOccurs="0"/>
                <xsd:element ref="ns2:Dokumentin_x0020_tyyppi"/>
                <xsd:element ref="ns2:Liittyy" minOccurs="0"/>
                <xsd:element ref="ns2:Laatudokumentti"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e887d-79cb-44f6-bbed-85252b026631" elementFormDefault="qualified">
    <xsd:import namespace="http://schemas.microsoft.com/office/2006/documentManagement/types"/>
    <xsd:import namespace="http://schemas.microsoft.com/office/infopath/2007/PartnerControls"/>
    <xsd:element name="Vuosi" ma:index="2" nillable="true" ma:displayName="Vuosi" ma:format="Dropdown" ma:internalName="Vuosi">
      <xsd:simpleType>
        <xsd:restriction base="dms:Choice">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restriction>
      </xsd:simpleType>
    </xsd:element>
    <xsd:element name="P_x00e4_iv_x00e4_ys" ma:index="3" nillable="true" ma:displayName="Päiväys" ma:format="DateOnly" ma:internalName="P_x00e4_iv_x00e4_ys">
      <xsd:simpleType>
        <xsd:restriction base="dms:DateTime"/>
      </xsd:simpleType>
    </xsd:element>
    <xsd:element name="Dokumentin_x0020_tyyppi" ma:index="4" ma:displayName="Dokumentin tyyppi" ma:format="Dropdown" ma:internalName="Dokumentin_x0020_tyyppi">
      <xsd:simpleType>
        <xsd:restriction base="dms:Choice">
          <xsd:enumeration value="Suunnitelma"/>
          <xsd:enumeration value="Muistio"/>
          <xsd:enumeration value="Pöytäkirja"/>
          <xsd:enumeration value="Raportti"/>
          <xsd:enumeration value="Ohje"/>
          <xsd:enumeration value="Asiakashankinta"/>
          <xsd:enumeration value="Muu"/>
        </xsd:restriction>
      </xsd:simpleType>
    </xsd:element>
    <xsd:element name="Liittyy" ma:index="5" nillable="true" ma:displayName="Luokka" ma:internalName="Liittyy" ma:requiredMultiChoice="true">
      <xsd:complexType>
        <xsd:complexContent>
          <xsd:extension base="dms:MultiChoice">
            <xsd:sequence>
              <xsd:element name="Value" maxOccurs="unbounded" minOccurs="0" nillable="true">
                <xsd:simpleType>
                  <xsd:restriction base="dms:Choice">
                    <xsd:enumeration value="Vuosisuunnitelma"/>
                    <xsd:enumeration value="Resurssisuunnitelma"/>
                    <xsd:enumeration value="Tehtävien jako"/>
                    <xsd:enumeration value="Riskianalyysi"/>
                    <xsd:enumeration value="Toipumissuunnitelma"/>
                    <xsd:enumeration value="Ohje"/>
                    <xsd:enumeration value="Kokousmuistio tai esityslista"/>
                    <xsd:enumeration value="Yrityslista"/>
                    <xsd:enumeration value="Muu"/>
                  </xsd:restriction>
                </xsd:simpleType>
              </xsd:element>
            </xsd:sequence>
          </xsd:extension>
        </xsd:complexContent>
      </xsd:complexType>
    </xsd:element>
    <xsd:element name="Laatudokumentti" ma:index="6" nillable="true" ma:displayName="Laatudokumentti" ma:default="0" ma:description="Onko kyseessä laatujärjestelmään liittyvä dokumentti" ma:internalName="Laatudokumentti">
      <xsd:simpleType>
        <xsd:restriction base="dms:Boolean"/>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da027efc-e661-46dd-ba2c-828b1da82c24"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e53d49-257a-4c2a-9b3b-cf6a3227f20e"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Jakamisen tiedot" ma:description="" ma:internalName="SharedWithDetails" ma:readOnly="true">
      <xsd:simpleType>
        <xsd:restriction base="dms:Note">
          <xsd:maxLength value="255"/>
        </xsd:restriction>
      </xsd:simpleType>
    </xsd:element>
    <xsd:element name="TaxCatchAll" ma:index="22" nillable="true" ma:displayName="Taxonomy Catch All Column" ma:hidden="true" ma:list="{edcb72cb-7e75-4906-a755-b3b462aed8bb}" ma:internalName="TaxCatchAll" ma:showField="CatchAllData" ma:web="97e53d49-257a-4c2a-9b3b-cf6a3227f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636F5-E9A0-41CD-AC23-DD96DA909349}">
  <ds:schemaRefs>
    <ds:schemaRef ds:uri="http://schemas.microsoft.com/sharepoint/v3/contenttype/forms"/>
  </ds:schemaRefs>
</ds:datastoreItem>
</file>

<file path=customXml/itemProps2.xml><?xml version="1.0" encoding="utf-8"?>
<ds:datastoreItem xmlns:ds="http://schemas.openxmlformats.org/officeDocument/2006/customXml" ds:itemID="{426A1745-58BB-4D1C-BABD-B68685686320}">
  <ds:schemaRefs>
    <ds:schemaRef ds:uri="http://purl.org/dc/terms/"/>
    <ds:schemaRef ds:uri="38fe887d-79cb-44f6-bbed-85252b026631"/>
    <ds:schemaRef ds:uri="http://www.w3.org/XML/1998/namespace"/>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97e53d49-257a-4c2a-9b3b-cf6a3227f20e"/>
    <ds:schemaRef ds:uri="http://purl.org/dc/elements/1.1/"/>
  </ds:schemaRefs>
</ds:datastoreItem>
</file>

<file path=customXml/itemProps3.xml><?xml version="1.0" encoding="utf-8"?>
<ds:datastoreItem xmlns:ds="http://schemas.openxmlformats.org/officeDocument/2006/customXml" ds:itemID="{C1BD91F5-741C-4252-A7E8-7CFACFC191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fe887d-79cb-44f6-bbed-85252b026631"/>
    <ds:schemaRef ds:uri="97e53d49-257a-4c2a-9b3b-cf6a3227f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3657</Words>
  <Application>Microsoft Office PowerPoint</Application>
  <PresentationFormat>Laajakuva</PresentationFormat>
  <Paragraphs>537</Paragraphs>
  <Slides>34</Slides>
  <Notes>3</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34</vt:i4>
      </vt:variant>
    </vt:vector>
  </HeadingPairs>
  <TitlesOfParts>
    <vt:vector size="43" baseType="lpstr">
      <vt:lpstr>Arial</vt:lpstr>
      <vt:lpstr>benton-sans</vt:lpstr>
      <vt:lpstr>Calibri</vt:lpstr>
      <vt:lpstr>Times New Roman</vt:lpstr>
      <vt:lpstr>Wingdings</vt:lpstr>
      <vt:lpstr>Office Theme</vt:lpstr>
      <vt:lpstr>1_Office Theme</vt:lpstr>
      <vt:lpstr>2_Office Theme</vt:lpstr>
      <vt:lpstr>3_Office Theme</vt:lpstr>
      <vt:lpstr>Koulutuspaketti  Kertakäyttömuovidirektiivi eli SUP-direktiivi - vaikutukset pakkausten tuottajavastuuseen</vt:lpstr>
      <vt:lpstr>Sisältö</vt:lpstr>
      <vt:lpstr>1. SUPD:n taustaa ja direktiivin vaatimukset</vt:lpstr>
      <vt:lpstr>Taustaa</vt:lpstr>
      <vt:lpstr>SUP-vaatimusten voimaantulo  - direktiivin mukainen aikataulu ja täytäntöönpano Suomessa</vt:lpstr>
      <vt:lpstr>SUP-direktiivin vaatimukset</vt:lpstr>
      <vt:lpstr>SUP-direktiivi tuo yrityksille uusia velvoitteita</vt:lpstr>
      <vt:lpstr>2. Pakkausten tuottajan määritelmä</vt:lpstr>
      <vt:lpstr>”Pakkauksen tuottaja” raportoi SUP-pakkaustiedot ja maksaa SUP-maksun</vt:lpstr>
      <vt:lpstr>”Pakkauksen tuottaja” on pakkaaja*, pakatun tuotteen maahantuoja tai etämyyjä, jonka liikevaihto on vähintään 1 M€ (määritelmä voimassa 31.12.2023 saakka)</vt:lpstr>
      <vt:lpstr>1.1.2024 pakkausten tuottajamääritelmä muuttuu - 1 M€:n liikevaihtoraja poistuu - palvelu- ja viljelijäpakkausten tuottaja on pakkauksen valmistaja tai maahantuoja</vt:lpstr>
      <vt:lpstr>3. SUP-maksu</vt:lpstr>
      <vt:lpstr>Miksi SUP-maksu maksetaan?</vt:lpstr>
      <vt:lpstr>Miten pakkausten SUP-maksu määräytyy</vt:lpstr>
      <vt:lpstr>Kunnille maksettavat SUP-korvaukset</vt:lpstr>
      <vt:lpstr>SUP-pakkausten määrät 11/2024 (t/a) ja vuoden 2023 SUP-maksujen suuruus (€/t). </vt:lpstr>
      <vt:lpstr>4. SUP-tuoteryhmät (pakkaukset)</vt:lpstr>
      <vt:lpstr>Elintarvikepakkaukset, valmistettu kokonaan tai osittain jäykästä materiaalista </vt:lpstr>
      <vt:lpstr>Joustavasta materiaalista valmistetut elintarvikepakkaukset</vt:lpstr>
      <vt:lpstr>Juomapakkaukset</vt:lpstr>
      <vt:lpstr>Juomamukit, ml. kannet</vt:lpstr>
      <vt:lpstr>Muovikassit</vt:lpstr>
      <vt:lpstr>Onko kyseessä SUP-pakkaus vai ei?</vt:lpstr>
      <vt:lpstr>Esimerkkejä SUP-pakkauksista</vt:lpstr>
      <vt:lpstr>5. SUP-pakkausten raportointi</vt:lpstr>
      <vt:lpstr>SUP-vaatimukset, jotka edellyttävät tiedonkeruuta pakkausten tuottajilta </vt:lpstr>
      <vt:lpstr>SUP-raportointi käynnistyy pakkausten osalta vuonna 2024  (raportoidaan vuoden 2023 pakkaustiedot)</vt:lpstr>
      <vt:lpstr>SUP-raportointi Ringille (vuoden 2023 pakkaustiedot) Taulukkoon merkitty ”x” on raportoitava tieto (raportointi tonneina), huom. pakkaukset eriteltävä päämateriaalin mukaan, ks. diat 29-30.</vt:lpstr>
      <vt:lpstr>SUP-raportointilomakkeen sisällön luonnos</vt:lpstr>
      <vt:lpstr>SUP-pakkauksen raportointi Ringille</vt:lpstr>
      <vt:lpstr>SUP-pakkausten raportointi: yrityksen muistilista 2024</vt:lpstr>
      <vt:lpstr>SUP-vaatimusten viranomaisvalvonta</vt:lpstr>
      <vt:lpstr>6. Lisätietoa SUP:sta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Koulutuspaketti  Kertakäyttömuovidirektiivi eli SUP-direktiivi - vaikutukset pakkausten tuottajavastuuseen</dc:title>
  <dc:creator/>
  <cp:lastModifiedBy/>
  <cp:revision>146</cp:revision>
  <dcterms:created xsi:type="dcterms:W3CDTF">2023-01-27T10:15:55Z</dcterms:created>
  <dcterms:modified xsi:type="dcterms:W3CDTF">2024-12-04T15:13:37Z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0x010100C591883CA1DF1741B1157E4A579423E6</vt:lpwstr>
  </property>
  <property fmtid="{D5CDD505-2E9C-101B-9397-08002B2CF9AE}" pid="3" name="MediaServiceImageTags">
    <vt:lpwstr/>
  </property>
</Properties>
</file>